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9" r:id="rId6"/>
    <p:sldId id="270" r:id="rId7"/>
    <p:sldId id="271" r:id="rId8"/>
    <p:sldId id="273" r:id="rId9"/>
    <p:sldId id="274" r:id="rId10"/>
    <p:sldId id="275" r:id="rId11"/>
    <p:sldId id="276" r:id="rId12"/>
    <p:sldId id="277" r:id="rId13"/>
    <p:sldId id="267" r:id="rId14"/>
    <p:sldId id="272" r:id="rId15"/>
    <p:sldId id="279" r:id="rId16"/>
    <p:sldId id="280" r:id="rId17"/>
    <p:sldId id="281" r:id="rId18"/>
    <p:sldId id="278"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B88"/>
    <a:srgbClr val="FF5900"/>
    <a:srgbClr val="747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27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White_No image">
    <p:spTree>
      <p:nvGrpSpPr>
        <p:cNvPr id="1" name=""/>
        <p:cNvGrpSpPr/>
        <p:nvPr/>
      </p:nvGrpSpPr>
      <p:grpSpPr>
        <a:xfrm>
          <a:off x="0" y="0"/>
          <a:ext cx="0" cy="0"/>
          <a:chOff x="0" y="0"/>
          <a:chExt cx="0" cy="0"/>
        </a:xfrm>
      </p:grpSpPr>
      <p:sp>
        <p:nvSpPr>
          <p:cNvPr id="8" name="Rectangle 7"/>
          <p:cNvSpPr/>
          <p:nvPr userDrawn="1"/>
        </p:nvSpPr>
        <p:spPr>
          <a:xfrm>
            <a:off x="0" y="6262255"/>
            <a:ext cx="12192000" cy="595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8108" y="5726760"/>
            <a:ext cx="3002778" cy="902234"/>
          </a:xfrm>
          <a:prstGeom prst="rect">
            <a:avLst/>
          </a:prstGeom>
        </p:spPr>
      </p:pic>
      <p:sp>
        <p:nvSpPr>
          <p:cNvPr id="5" name="Text Placeholder 4"/>
          <p:cNvSpPr>
            <a:spLocks noGrp="1"/>
          </p:cNvSpPr>
          <p:nvPr>
            <p:ph type="body" sz="quarter" idx="12" hasCustomPrompt="1"/>
          </p:nvPr>
        </p:nvSpPr>
        <p:spPr>
          <a:xfrm>
            <a:off x="782638" y="6086763"/>
            <a:ext cx="7146780" cy="283927"/>
          </a:xfrm>
        </p:spPr>
        <p:txBody>
          <a:bodyPr>
            <a:normAutofit/>
          </a:bodyPr>
          <a:lstStyle>
            <a:lvl1pPr marL="0" indent="0" algn="l">
              <a:buNone/>
              <a:defRPr sz="1000">
                <a:solidFill>
                  <a:schemeClr val="bg1">
                    <a:lumMod val="65000"/>
                  </a:schemeClr>
                </a:solidFill>
              </a:defRPr>
            </a:lvl1pPr>
            <a:lvl5pPr marL="1828800" indent="0">
              <a:buNone/>
              <a:defRPr/>
            </a:lvl5pPr>
          </a:lstStyle>
          <a:p>
            <a:r>
              <a:rPr lang="en-CA" sz="1100" dirty="0" smtClean="0"/>
              <a:t>Other information field</a:t>
            </a:r>
            <a:endParaRPr lang="en-US" dirty="0"/>
          </a:p>
        </p:txBody>
      </p:sp>
      <p:sp>
        <p:nvSpPr>
          <p:cNvPr id="9" name="Title 1"/>
          <p:cNvSpPr>
            <a:spLocks noGrp="1"/>
          </p:cNvSpPr>
          <p:nvPr>
            <p:ph type="ctrTitle" hasCustomPrompt="1"/>
          </p:nvPr>
        </p:nvSpPr>
        <p:spPr>
          <a:xfrm>
            <a:off x="782410" y="2012313"/>
            <a:ext cx="10661586" cy="691198"/>
          </a:xfrm>
        </p:spPr>
        <p:txBody>
          <a:bodyPr anchor="b">
            <a:noAutofit/>
          </a:bodyPr>
          <a:lstStyle>
            <a:lvl1pPr algn="l">
              <a:defRPr sz="4400" b="1">
                <a:solidFill>
                  <a:srgbClr val="074B88"/>
                </a:solidFill>
              </a:defRPr>
            </a:lvl1pPr>
          </a:lstStyle>
          <a:p>
            <a:pPr lvl="0"/>
            <a:r>
              <a:rPr lang="en-US" dirty="0" smtClean="0"/>
              <a:t>Title of presentation</a:t>
            </a:r>
          </a:p>
        </p:txBody>
      </p:sp>
      <p:sp>
        <p:nvSpPr>
          <p:cNvPr id="10" name="Text Placeholder 11"/>
          <p:cNvSpPr>
            <a:spLocks noGrp="1"/>
          </p:cNvSpPr>
          <p:nvPr>
            <p:ph type="body" sz="quarter" idx="10" hasCustomPrompt="1"/>
          </p:nvPr>
        </p:nvSpPr>
        <p:spPr>
          <a:xfrm>
            <a:off x="782410" y="2816949"/>
            <a:ext cx="10661586" cy="422057"/>
          </a:xfrm>
        </p:spPr>
        <p:txBody>
          <a:bodyPr>
            <a:normAutofit/>
          </a:bodyPr>
          <a:lstStyle>
            <a:lvl1pPr marL="0" indent="0">
              <a:buNone/>
              <a:defRPr sz="2400" baseline="0">
                <a:solidFill>
                  <a:srgbClr val="074B88"/>
                </a:solidFill>
              </a:defRPr>
            </a:lvl1pPr>
            <a:lvl2pPr marL="457200" indent="0" algn="l">
              <a:buNone/>
              <a:defRPr/>
            </a:lvl2pPr>
          </a:lstStyle>
          <a:p>
            <a:pPr lvl="0"/>
            <a:r>
              <a:rPr lang="en-US" dirty="0" smtClean="0"/>
              <a:t>Subheading</a:t>
            </a:r>
          </a:p>
        </p:txBody>
      </p:sp>
      <p:sp>
        <p:nvSpPr>
          <p:cNvPr id="11" name="Text Placeholder 13"/>
          <p:cNvSpPr>
            <a:spLocks noGrp="1"/>
          </p:cNvSpPr>
          <p:nvPr>
            <p:ph type="body" sz="quarter" idx="11" hasCustomPrompt="1"/>
          </p:nvPr>
        </p:nvSpPr>
        <p:spPr>
          <a:xfrm>
            <a:off x="782638" y="3982287"/>
            <a:ext cx="10661202" cy="339998"/>
          </a:xfrm>
        </p:spPr>
        <p:txBody>
          <a:bodyPr>
            <a:normAutofit/>
          </a:bodyPr>
          <a:lstStyle>
            <a:lvl1pPr marL="0" indent="0">
              <a:buNone/>
              <a:defRPr sz="1600">
                <a:solidFill>
                  <a:srgbClr val="074B88"/>
                </a:solidFill>
              </a:defRPr>
            </a:lvl1pPr>
            <a:lvl4pPr marL="1371600" indent="0">
              <a:buNone/>
              <a:defRPr/>
            </a:lvl4pPr>
            <a:lvl5pPr marL="1828800" indent="0">
              <a:buNone/>
              <a:defRPr sz="1800"/>
            </a:lvl5pPr>
          </a:lstStyle>
          <a:p>
            <a:pPr lvl="0"/>
            <a:r>
              <a:rPr lang="en-US" dirty="0" smtClean="0"/>
              <a:t>Month day, year</a:t>
            </a:r>
            <a:endParaRPr lang="en-CA" dirty="0"/>
          </a:p>
        </p:txBody>
      </p:sp>
      <p:sp>
        <p:nvSpPr>
          <p:cNvPr id="13" name="Rectangle 12"/>
          <p:cNvSpPr/>
          <p:nvPr userDrawn="1"/>
        </p:nvSpPr>
        <p:spPr>
          <a:xfrm>
            <a:off x="870857" y="3701231"/>
            <a:ext cx="574766" cy="45719"/>
          </a:xfrm>
          <a:prstGeom prst="rect">
            <a:avLst/>
          </a:prstGeom>
          <a:solidFill>
            <a:srgbClr val="FF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5900"/>
              </a:solidFill>
            </a:endParaRPr>
          </a:p>
        </p:txBody>
      </p:sp>
    </p:spTree>
    <p:extLst>
      <p:ext uri="{BB962C8B-B14F-4D97-AF65-F5344CB8AC3E}">
        <p14:creationId xmlns:p14="http://schemas.microsoft.com/office/powerpoint/2010/main" val="35027760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8310553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10305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412865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8953701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465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31021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857249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Ending slide_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9F6787-C006-E94B-9109-9BBA91BD4CD7}"/>
              </a:ext>
            </a:extLst>
          </p:cNvPr>
          <p:cNvSpPr/>
          <p:nvPr userDrawn="1"/>
        </p:nvSpPr>
        <p:spPr>
          <a:xfrm>
            <a:off x="0" y="0"/>
            <a:ext cx="12192000" cy="688914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1564" y="2438102"/>
            <a:ext cx="7005640" cy="2012937"/>
          </a:xfrm>
          <a:prstGeom prst="rect">
            <a:avLst/>
          </a:prstGeom>
        </p:spPr>
      </p:pic>
      <p:sp>
        <p:nvSpPr>
          <p:cNvPr id="10" name="TextBox 9"/>
          <p:cNvSpPr txBox="1"/>
          <p:nvPr userDrawn="1"/>
        </p:nvSpPr>
        <p:spPr>
          <a:xfrm>
            <a:off x="6597984" y="5858307"/>
            <a:ext cx="1539150" cy="338554"/>
          </a:xfrm>
          <a:prstGeom prst="rect">
            <a:avLst/>
          </a:prstGeom>
          <a:noFill/>
        </p:spPr>
        <p:txBody>
          <a:bodyPr wrap="square" rtlCol="0">
            <a:spAutoFit/>
          </a:bodyPr>
          <a:lstStyle/>
          <a:p>
            <a:pPr algn="ctr"/>
            <a:r>
              <a:rPr lang="en-CA" sz="1600" dirty="0" smtClean="0">
                <a:solidFill>
                  <a:srgbClr val="005293"/>
                </a:solidFill>
                <a:latin typeface="Arial" panose="020B0604020202020204" pitchFamily="34" charset="0"/>
                <a:cs typeface="Arial" panose="020B0604020202020204" pitchFamily="34" charset="0"/>
              </a:rPr>
              <a:t>fraserhealth.ca</a:t>
            </a:r>
            <a:endParaRPr lang="en-CA" sz="1600" dirty="0">
              <a:solidFill>
                <a:srgbClr val="005293"/>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9910" y="5619595"/>
            <a:ext cx="866375" cy="80196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10688" y="5649260"/>
            <a:ext cx="820463" cy="756649"/>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56727" y="5660146"/>
            <a:ext cx="799459" cy="740021"/>
          </a:xfrm>
          <a:prstGeom prst="rect">
            <a:avLst/>
          </a:prstGeom>
        </p:spPr>
      </p:pic>
    </p:spTree>
    <p:extLst>
      <p:ext uri="{BB962C8B-B14F-4D97-AF65-F5344CB8AC3E}">
        <p14:creationId xmlns:p14="http://schemas.microsoft.com/office/powerpoint/2010/main" val="189132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nding slide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9F6787-C006-E94B-9109-9BBA91BD4CD7}"/>
              </a:ext>
            </a:extLst>
          </p:cNvPr>
          <p:cNvSpPr/>
          <p:nvPr userDrawn="1"/>
        </p:nvSpPr>
        <p:spPr>
          <a:xfrm>
            <a:off x="0" y="0"/>
            <a:ext cx="12192000" cy="6889143"/>
          </a:xfrm>
          <a:prstGeom prst="rect">
            <a:avLst/>
          </a:prstGeom>
          <a:solidFill>
            <a:srgbClr val="00529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5112" y="2523134"/>
            <a:ext cx="6781776" cy="184287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9924" y="5919684"/>
            <a:ext cx="417558" cy="417905"/>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87221" y="5919684"/>
            <a:ext cx="417558" cy="41790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18572" y="5919684"/>
            <a:ext cx="417558" cy="417905"/>
          </a:xfrm>
          <a:prstGeom prst="rect">
            <a:avLst/>
          </a:prstGeom>
        </p:spPr>
      </p:pic>
      <p:sp>
        <p:nvSpPr>
          <p:cNvPr id="11" name="TextBox 10"/>
          <p:cNvSpPr txBox="1"/>
          <p:nvPr userDrawn="1"/>
        </p:nvSpPr>
        <p:spPr>
          <a:xfrm>
            <a:off x="6338463" y="5959360"/>
            <a:ext cx="1539150" cy="338554"/>
          </a:xfrm>
          <a:prstGeom prst="rect">
            <a:avLst/>
          </a:prstGeom>
          <a:noFill/>
        </p:spPr>
        <p:txBody>
          <a:bodyPr wrap="square" rtlCol="0">
            <a:spAutoFit/>
          </a:bodyPr>
          <a:lstStyle/>
          <a:p>
            <a:pPr algn="ctr" defTabSz="457200"/>
            <a:r>
              <a:rPr lang="en-CA" sz="1600" dirty="0">
                <a:solidFill>
                  <a:srgbClr val="FEFFFF"/>
                </a:solidFill>
                <a:latin typeface="Arial" panose="020B0604020202020204" pitchFamily="34" charset="0"/>
                <a:cs typeface="Arial" panose="020B0604020202020204" pitchFamily="34" charset="0"/>
              </a:rPr>
              <a:t>fraserhealth.ca</a:t>
            </a:r>
          </a:p>
        </p:txBody>
      </p:sp>
    </p:spTree>
    <p:extLst>
      <p:ext uri="{BB962C8B-B14F-4D97-AF65-F5344CB8AC3E}">
        <p14:creationId xmlns:p14="http://schemas.microsoft.com/office/powerpoint/2010/main" val="245602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Blue_No imag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7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noFill/>
              </a:ln>
              <a:solidFill>
                <a:srgbClr val="074B88"/>
              </a:solidFill>
            </a:endParaRPr>
          </a:p>
        </p:txBody>
      </p:sp>
      <p:sp>
        <p:nvSpPr>
          <p:cNvPr id="11" name="Rectangle 10"/>
          <p:cNvSpPr/>
          <p:nvPr userDrawn="1"/>
        </p:nvSpPr>
        <p:spPr>
          <a:xfrm>
            <a:off x="0" y="5560292"/>
            <a:ext cx="12192000" cy="1297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noFill/>
              </a:ln>
              <a:solidFill>
                <a:srgbClr val="074B88"/>
              </a:solidFill>
            </a:endParaRPr>
          </a:p>
        </p:txBody>
      </p:sp>
      <p:sp>
        <p:nvSpPr>
          <p:cNvPr id="2" name="Title 1"/>
          <p:cNvSpPr>
            <a:spLocks noGrp="1"/>
          </p:cNvSpPr>
          <p:nvPr>
            <p:ph type="ctrTitle" hasCustomPrompt="1"/>
          </p:nvPr>
        </p:nvSpPr>
        <p:spPr>
          <a:xfrm>
            <a:off x="782410" y="2012313"/>
            <a:ext cx="10661586" cy="691198"/>
          </a:xfrm>
        </p:spPr>
        <p:txBody>
          <a:bodyPr anchor="b">
            <a:noAutofit/>
          </a:bodyPr>
          <a:lstStyle>
            <a:lvl1pPr algn="l">
              <a:defRPr sz="4400" b="1">
                <a:solidFill>
                  <a:schemeClr val="bg1"/>
                </a:solidFill>
              </a:defRPr>
            </a:lvl1pPr>
          </a:lstStyle>
          <a:p>
            <a:pPr lvl="0"/>
            <a:r>
              <a:rPr lang="en-US" dirty="0" smtClean="0"/>
              <a:t>Title of presentation</a:t>
            </a:r>
          </a:p>
        </p:txBody>
      </p:sp>
      <p:sp>
        <p:nvSpPr>
          <p:cNvPr id="12" name="Text Placeholder 11"/>
          <p:cNvSpPr>
            <a:spLocks noGrp="1"/>
          </p:cNvSpPr>
          <p:nvPr>
            <p:ph type="body" sz="quarter" idx="10" hasCustomPrompt="1"/>
          </p:nvPr>
        </p:nvSpPr>
        <p:spPr>
          <a:xfrm>
            <a:off x="782410" y="2816949"/>
            <a:ext cx="10661586" cy="422057"/>
          </a:xfrm>
        </p:spPr>
        <p:txBody>
          <a:bodyPr>
            <a:normAutofit/>
          </a:bodyPr>
          <a:lstStyle>
            <a:lvl1pPr marL="0" indent="0">
              <a:buNone/>
              <a:defRPr sz="2400" baseline="0">
                <a:solidFill>
                  <a:schemeClr val="bg1"/>
                </a:solidFill>
              </a:defRPr>
            </a:lvl1pPr>
            <a:lvl2pPr marL="457200" indent="0" algn="l">
              <a:buNone/>
              <a:defRPr/>
            </a:lvl2pPr>
          </a:lstStyle>
          <a:p>
            <a:pPr lvl="0"/>
            <a:r>
              <a:rPr lang="en-US" dirty="0" smtClean="0"/>
              <a:t>Subheading</a:t>
            </a:r>
          </a:p>
        </p:txBody>
      </p:sp>
      <p:sp>
        <p:nvSpPr>
          <p:cNvPr id="14" name="Text Placeholder 13"/>
          <p:cNvSpPr>
            <a:spLocks noGrp="1"/>
          </p:cNvSpPr>
          <p:nvPr>
            <p:ph type="body" sz="quarter" idx="11" hasCustomPrompt="1"/>
          </p:nvPr>
        </p:nvSpPr>
        <p:spPr>
          <a:xfrm>
            <a:off x="782638" y="3982287"/>
            <a:ext cx="10661202" cy="339998"/>
          </a:xfrm>
        </p:spPr>
        <p:txBody>
          <a:bodyPr>
            <a:normAutofit/>
          </a:bodyPr>
          <a:lstStyle>
            <a:lvl1pPr marL="0" indent="0">
              <a:buNone/>
              <a:defRPr sz="1600">
                <a:solidFill>
                  <a:schemeClr val="bg1"/>
                </a:solidFill>
              </a:defRPr>
            </a:lvl1pPr>
            <a:lvl4pPr marL="1371600" indent="0">
              <a:buNone/>
              <a:defRPr/>
            </a:lvl4pPr>
            <a:lvl5pPr marL="1828800" indent="0">
              <a:buNone/>
              <a:defRPr sz="1800"/>
            </a:lvl5pPr>
          </a:lstStyle>
          <a:p>
            <a:pPr lvl="0"/>
            <a:r>
              <a:rPr lang="en-US" dirty="0" smtClean="0"/>
              <a:t>Month day, year</a:t>
            </a:r>
            <a:endParaRPr lang="en-CA" dirty="0"/>
          </a:p>
        </p:txBody>
      </p:sp>
      <p:sp>
        <p:nvSpPr>
          <p:cNvPr id="15" name="Rectangle 14"/>
          <p:cNvSpPr/>
          <p:nvPr userDrawn="1"/>
        </p:nvSpPr>
        <p:spPr>
          <a:xfrm>
            <a:off x="870857" y="3701231"/>
            <a:ext cx="574766" cy="45719"/>
          </a:xfrm>
          <a:prstGeom prst="rect">
            <a:avLst/>
          </a:prstGeom>
          <a:solidFill>
            <a:srgbClr val="FF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5900"/>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8108" y="5726331"/>
            <a:ext cx="3002778" cy="902234"/>
          </a:xfrm>
          <a:prstGeom prst="rect">
            <a:avLst/>
          </a:prstGeom>
        </p:spPr>
      </p:pic>
      <p:sp>
        <p:nvSpPr>
          <p:cNvPr id="18" name="Text Placeholder 4"/>
          <p:cNvSpPr>
            <a:spLocks noGrp="1"/>
          </p:cNvSpPr>
          <p:nvPr>
            <p:ph type="body" sz="quarter" idx="12" hasCustomPrompt="1"/>
          </p:nvPr>
        </p:nvSpPr>
        <p:spPr>
          <a:xfrm>
            <a:off x="782638" y="6086763"/>
            <a:ext cx="7146780" cy="283927"/>
          </a:xfrm>
        </p:spPr>
        <p:txBody>
          <a:bodyPr>
            <a:normAutofit/>
          </a:bodyPr>
          <a:lstStyle>
            <a:lvl1pPr marL="0" indent="0" algn="l">
              <a:buNone/>
              <a:defRPr sz="1000">
                <a:solidFill>
                  <a:schemeClr val="bg1">
                    <a:lumMod val="65000"/>
                  </a:schemeClr>
                </a:solidFill>
              </a:defRPr>
            </a:lvl1pPr>
            <a:lvl5pPr marL="1828800" indent="0">
              <a:buNone/>
              <a:defRPr/>
            </a:lvl5pPr>
          </a:lstStyle>
          <a:p>
            <a:r>
              <a:rPr lang="en-CA" sz="1100" dirty="0" smtClean="0"/>
              <a:t>Other information field</a:t>
            </a:r>
            <a:endParaRPr lang="en-US" dirty="0"/>
          </a:p>
        </p:txBody>
      </p:sp>
    </p:spTree>
    <p:extLst>
      <p:ext uri="{BB962C8B-B14F-4D97-AF65-F5344CB8AC3E}">
        <p14:creationId xmlns:p14="http://schemas.microsoft.com/office/powerpoint/2010/main" val="5899888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hite_Accent image">
    <p:spTree>
      <p:nvGrpSpPr>
        <p:cNvPr id="1" name=""/>
        <p:cNvGrpSpPr/>
        <p:nvPr/>
      </p:nvGrpSpPr>
      <p:grpSpPr>
        <a:xfrm>
          <a:off x="0" y="0"/>
          <a:ext cx="0" cy="0"/>
          <a:chOff x="0" y="0"/>
          <a:chExt cx="0" cy="0"/>
        </a:xfrm>
      </p:grpSpPr>
      <p:sp>
        <p:nvSpPr>
          <p:cNvPr id="8" name="Rectangle 7"/>
          <p:cNvSpPr/>
          <p:nvPr userDrawn="1"/>
        </p:nvSpPr>
        <p:spPr>
          <a:xfrm>
            <a:off x="0" y="6262255"/>
            <a:ext cx="12192000" cy="595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8" name="Picture Placeholder 17"/>
          <p:cNvSpPr>
            <a:spLocks noGrp="1"/>
          </p:cNvSpPr>
          <p:nvPr>
            <p:ph type="pic" sz="quarter" idx="12"/>
          </p:nvPr>
        </p:nvSpPr>
        <p:spPr>
          <a:xfrm>
            <a:off x="10412963" y="0"/>
            <a:ext cx="1779038" cy="6858000"/>
          </a:xfrm>
        </p:spPr>
        <p:txBody>
          <a:bodyPr/>
          <a:lstStyle/>
          <a:p>
            <a:r>
              <a:rPr lang="en-US" smtClean="0"/>
              <a:t>Click icon to add picture</a:t>
            </a:r>
            <a:endParaRPr lang="en-CA"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7744" y="5726760"/>
            <a:ext cx="3002778" cy="902234"/>
          </a:xfrm>
          <a:prstGeom prst="rect">
            <a:avLst/>
          </a:prstGeom>
        </p:spPr>
      </p:pic>
      <p:sp>
        <p:nvSpPr>
          <p:cNvPr id="23" name="Text Placeholder 4"/>
          <p:cNvSpPr>
            <a:spLocks noGrp="1"/>
          </p:cNvSpPr>
          <p:nvPr>
            <p:ph type="body" sz="quarter" idx="13" hasCustomPrompt="1"/>
          </p:nvPr>
        </p:nvSpPr>
        <p:spPr>
          <a:xfrm>
            <a:off x="782638" y="6086763"/>
            <a:ext cx="5659726" cy="283927"/>
          </a:xfrm>
        </p:spPr>
        <p:txBody>
          <a:bodyPr>
            <a:normAutofit/>
          </a:bodyPr>
          <a:lstStyle>
            <a:lvl1pPr marL="0" indent="0" algn="l">
              <a:buNone/>
              <a:defRPr sz="1000">
                <a:solidFill>
                  <a:schemeClr val="bg1">
                    <a:lumMod val="65000"/>
                  </a:schemeClr>
                </a:solidFill>
              </a:defRPr>
            </a:lvl1pPr>
            <a:lvl5pPr marL="1828800" indent="0">
              <a:buNone/>
              <a:defRPr/>
            </a:lvl5pPr>
          </a:lstStyle>
          <a:p>
            <a:r>
              <a:rPr lang="en-CA" sz="1100" dirty="0" smtClean="0"/>
              <a:t>Other information field</a:t>
            </a:r>
            <a:endParaRPr lang="en-US" dirty="0"/>
          </a:p>
        </p:txBody>
      </p:sp>
      <p:sp>
        <p:nvSpPr>
          <p:cNvPr id="12" name="Title 1"/>
          <p:cNvSpPr>
            <a:spLocks noGrp="1"/>
          </p:cNvSpPr>
          <p:nvPr>
            <p:ph type="ctrTitle" hasCustomPrompt="1"/>
          </p:nvPr>
        </p:nvSpPr>
        <p:spPr>
          <a:xfrm>
            <a:off x="782410" y="2012313"/>
            <a:ext cx="8502267" cy="691198"/>
          </a:xfrm>
        </p:spPr>
        <p:txBody>
          <a:bodyPr anchor="b">
            <a:noAutofit/>
          </a:bodyPr>
          <a:lstStyle>
            <a:lvl1pPr algn="l">
              <a:defRPr sz="4400" b="1">
                <a:solidFill>
                  <a:srgbClr val="074B88"/>
                </a:solidFill>
              </a:defRPr>
            </a:lvl1pPr>
          </a:lstStyle>
          <a:p>
            <a:pPr lvl="0"/>
            <a:r>
              <a:rPr lang="en-US" dirty="0" smtClean="0"/>
              <a:t>Title of presentation</a:t>
            </a:r>
          </a:p>
        </p:txBody>
      </p:sp>
      <p:sp>
        <p:nvSpPr>
          <p:cNvPr id="14" name="Text Placeholder 11"/>
          <p:cNvSpPr>
            <a:spLocks noGrp="1"/>
          </p:cNvSpPr>
          <p:nvPr>
            <p:ph type="body" sz="quarter" idx="10" hasCustomPrompt="1"/>
          </p:nvPr>
        </p:nvSpPr>
        <p:spPr>
          <a:xfrm>
            <a:off x="782410" y="2816949"/>
            <a:ext cx="8502267" cy="422057"/>
          </a:xfrm>
        </p:spPr>
        <p:txBody>
          <a:bodyPr>
            <a:normAutofit/>
          </a:bodyPr>
          <a:lstStyle>
            <a:lvl1pPr marL="0" indent="0">
              <a:buNone/>
              <a:defRPr sz="2400" baseline="0">
                <a:solidFill>
                  <a:srgbClr val="074B88"/>
                </a:solidFill>
              </a:defRPr>
            </a:lvl1pPr>
            <a:lvl2pPr marL="457200" indent="0" algn="l">
              <a:buNone/>
              <a:defRPr/>
            </a:lvl2pPr>
          </a:lstStyle>
          <a:p>
            <a:pPr lvl="0"/>
            <a:r>
              <a:rPr lang="en-US" dirty="0" smtClean="0"/>
              <a:t>Subheading</a:t>
            </a:r>
          </a:p>
        </p:txBody>
      </p:sp>
      <p:sp>
        <p:nvSpPr>
          <p:cNvPr id="15" name="Text Placeholder 13"/>
          <p:cNvSpPr>
            <a:spLocks noGrp="1"/>
          </p:cNvSpPr>
          <p:nvPr>
            <p:ph type="body" sz="quarter" idx="11" hasCustomPrompt="1"/>
          </p:nvPr>
        </p:nvSpPr>
        <p:spPr>
          <a:xfrm>
            <a:off x="782638" y="3982287"/>
            <a:ext cx="8502039" cy="339998"/>
          </a:xfrm>
        </p:spPr>
        <p:txBody>
          <a:bodyPr>
            <a:normAutofit/>
          </a:bodyPr>
          <a:lstStyle>
            <a:lvl1pPr marL="0" indent="0">
              <a:buNone/>
              <a:defRPr sz="1600">
                <a:solidFill>
                  <a:srgbClr val="074B88"/>
                </a:solidFill>
              </a:defRPr>
            </a:lvl1pPr>
            <a:lvl4pPr marL="1371600" indent="0">
              <a:buNone/>
              <a:defRPr/>
            </a:lvl4pPr>
            <a:lvl5pPr marL="1828800" indent="0">
              <a:buNone/>
              <a:defRPr sz="1800"/>
            </a:lvl5pPr>
          </a:lstStyle>
          <a:p>
            <a:pPr lvl="0"/>
            <a:r>
              <a:rPr lang="en-US" dirty="0" smtClean="0"/>
              <a:t>Month day, year</a:t>
            </a:r>
            <a:endParaRPr lang="en-CA" dirty="0"/>
          </a:p>
        </p:txBody>
      </p:sp>
      <p:sp>
        <p:nvSpPr>
          <p:cNvPr id="16" name="Rectangle 15"/>
          <p:cNvSpPr/>
          <p:nvPr userDrawn="1"/>
        </p:nvSpPr>
        <p:spPr>
          <a:xfrm>
            <a:off x="870857" y="3701231"/>
            <a:ext cx="574766" cy="45719"/>
          </a:xfrm>
          <a:prstGeom prst="rect">
            <a:avLst/>
          </a:prstGeom>
          <a:solidFill>
            <a:srgbClr val="FF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5900"/>
              </a:solidFill>
            </a:endParaRPr>
          </a:p>
        </p:txBody>
      </p:sp>
    </p:spTree>
    <p:extLst>
      <p:ext uri="{BB962C8B-B14F-4D97-AF65-F5344CB8AC3E}">
        <p14:creationId xmlns:p14="http://schemas.microsoft.com/office/powerpoint/2010/main" val="1455923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_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04461-924E-7F49-A62C-44AB45BBFE98}"/>
              </a:ext>
            </a:extLst>
          </p:cNvPr>
          <p:cNvSpPr/>
          <p:nvPr userDrawn="1"/>
        </p:nvSpPr>
        <p:spPr>
          <a:xfrm>
            <a:off x="0" y="0"/>
            <a:ext cx="12192000" cy="6858000"/>
          </a:xfrm>
          <a:prstGeom prst="rect">
            <a:avLst/>
          </a:prstGeom>
          <a:solidFill>
            <a:schemeClr val="bg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74B88"/>
              </a:solidFill>
              <a:effectLst/>
              <a:uLnTx/>
              <a:uFillTx/>
              <a:latin typeface="Arial" panose="020B0604020202020204"/>
              <a:ea typeface="+mn-ea"/>
              <a:cs typeface="+mn-cs"/>
            </a:endParaRPr>
          </a:p>
        </p:txBody>
      </p:sp>
      <p:sp>
        <p:nvSpPr>
          <p:cNvPr id="16" name="Text Placeholder 15"/>
          <p:cNvSpPr>
            <a:spLocks noGrp="1"/>
          </p:cNvSpPr>
          <p:nvPr>
            <p:ph type="body" sz="quarter" idx="10" hasCustomPrompt="1"/>
          </p:nvPr>
        </p:nvSpPr>
        <p:spPr>
          <a:xfrm>
            <a:off x="783433" y="2998114"/>
            <a:ext cx="7707889" cy="696431"/>
          </a:xfrm>
        </p:spPr>
        <p:txBody>
          <a:bodyPr>
            <a:normAutofit/>
          </a:bodyPr>
          <a:lstStyle>
            <a:lvl1pPr marL="0" indent="0">
              <a:buNone/>
              <a:defRPr sz="4500" baseline="0">
                <a:solidFill>
                  <a:srgbClr val="074B88"/>
                </a:solidFill>
              </a:defRPr>
            </a:lvl1pPr>
          </a:lstStyle>
          <a:p>
            <a:pPr lvl="0"/>
            <a:r>
              <a:rPr lang="en-US" dirty="0" smtClean="0"/>
              <a:t>New section title</a:t>
            </a:r>
            <a:endParaRPr lang="en-CA" dirty="0"/>
          </a:p>
        </p:txBody>
      </p:sp>
      <p:sp>
        <p:nvSpPr>
          <p:cNvPr id="18" name="Text Placeholder 17"/>
          <p:cNvSpPr>
            <a:spLocks noGrp="1"/>
          </p:cNvSpPr>
          <p:nvPr>
            <p:ph type="body" sz="quarter" idx="11" hasCustomPrompt="1"/>
          </p:nvPr>
        </p:nvSpPr>
        <p:spPr>
          <a:xfrm>
            <a:off x="788050" y="3764396"/>
            <a:ext cx="7703272" cy="564056"/>
          </a:xfrm>
        </p:spPr>
        <p:txBody>
          <a:bodyPr>
            <a:noAutofit/>
          </a:bodyPr>
          <a:lstStyle>
            <a:lvl1pPr marL="0" indent="0">
              <a:buNone/>
              <a:defRPr sz="1100" b="1" baseline="0">
                <a:solidFill>
                  <a:srgbClr val="747174"/>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US" dirty="0" smtClean="0"/>
              <a:t>SUBHEADING IN ALL CAPS</a:t>
            </a:r>
            <a:endParaRPr lang="en-C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5198" y="5726331"/>
            <a:ext cx="3002778" cy="902234"/>
          </a:xfrm>
          <a:prstGeom prst="rect">
            <a:avLst/>
          </a:prstGeom>
        </p:spPr>
      </p:pic>
    </p:spTree>
    <p:extLst>
      <p:ext uri="{BB962C8B-B14F-4D97-AF65-F5344CB8AC3E}">
        <p14:creationId xmlns:p14="http://schemas.microsoft.com/office/powerpoint/2010/main" val="7049498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04461-924E-7F49-A62C-44AB45BBFE98}"/>
              </a:ext>
            </a:extLst>
          </p:cNvPr>
          <p:cNvSpPr/>
          <p:nvPr userDrawn="1"/>
        </p:nvSpPr>
        <p:spPr>
          <a:xfrm>
            <a:off x="0" y="0"/>
            <a:ext cx="12192000" cy="6858000"/>
          </a:xfrm>
          <a:prstGeom prst="rect">
            <a:avLst/>
          </a:prstGeom>
          <a:solidFill>
            <a:srgbClr val="074B88"/>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74B88"/>
              </a:solidFill>
              <a:effectLst/>
              <a:uLnTx/>
              <a:uFillTx/>
              <a:latin typeface="Arial" panose="020B0604020202020204"/>
              <a:ea typeface="+mn-ea"/>
              <a:cs typeface="+mn-cs"/>
            </a:endParaRPr>
          </a:p>
        </p:txBody>
      </p:sp>
      <p:sp>
        <p:nvSpPr>
          <p:cNvPr id="16" name="Text Placeholder 15"/>
          <p:cNvSpPr>
            <a:spLocks noGrp="1"/>
          </p:cNvSpPr>
          <p:nvPr>
            <p:ph type="body" sz="quarter" idx="10" hasCustomPrompt="1"/>
          </p:nvPr>
        </p:nvSpPr>
        <p:spPr>
          <a:xfrm>
            <a:off x="783433" y="2998114"/>
            <a:ext cx="7707889" cy="696431"/>
          </a:xfrm>
        </p:spPr>
        <p:txBody>
          <a:bodyPr>
            <a:normAutofit/>
          </a:bodyPr>
          <a:lstStyle>
            <a:lvl1pPr marL="0" indent="0">
              <a:buNone/>
              <a:defRPr sz="4500" baseline="0">
                <a:solidFill>
                  <a:schemeClr val="bg1"/>
                </a:solidFill>
              </a:defRPr>
            </a:lvl1pPr>
          </a:lstStyle>
          <a:p>
            <a:pPr lvl="0"/>
            <a:r>
              <a:rPr lang="en-US" dirty="0" smtClean="0"/>
              <a:t>New section title</a:t>
            </a:r>
            <a:endParaRPr lang="en-CA"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0990" y="5800255"/>
            <a:ext cx="2776136" cy="754385"/>
          </a:xfrm>
          <a:prstGeom prst="rect">
            <a:avLst/>
          </a:prstGeom>
        </p:spPr>
      </p:pic>
      <p:sp>
        <p:nvSpPr>
          <p:cNvPr id="8" name="Text Placeholder 17"/>
          <p:cNvSpPr>
            <a:spLocks noGrp="1"/>
          </p:cNvSpPr>
          <p:nvPr>
            <p:ph type="body" sz="quarter" idx="13" hasCustomPrompt="1"/>
          </p:nvPr>
        </p:nvSpPr>
        <p:spPr>
          <a:xfrm>
            <a:off x="788050" y="3764396"/>
            <a:ext cx="7703272" cy="564056"/>
          </a:xfrm>
        </p:spPr>
        <p:txBody>
          <a:bodyPr>
            <a:noAutofit/>
          </a:bodyPr>
          <a:lstStyle>
            <a:lvl1pPr marL="0" indent="0">
              <a:buNone/>
              <a:defRPr sz="1100" b="1" baseline="0">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US" dirty="0" smtClean="0"/>
              <a:t>SUBHEADING IN ALL CAPS</a:t>
            </a:r>
            <a:endParaRPr lang="en-CA" dirty="0"/>
          </a:p>
        </p:txBody>
      </p:sp>
    </p:spTree>
    <p:extLst>
      <p:ext uri="{BB962C8B-B14F-4D97-AF65-F5344CB8AC3E}">
        <p14:creationId xmlns:p14="http://schemas.microsoft.com/office/powerpoint/2010/main" val="2746586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_Oran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04461-924E-7F49-A62C-44AB45BBFE98}"/>
              </a:ext>
            </a:extLst>
          </p:cNvPr>
          <p:cNvSpPr/>
          <p:nvPr userDrawn="1"/>
        </p:nvSpPr>
        <p:spPr>
          <a:xfrm>
            <a:off x="0" y="0"/>
            <a:ext cx="12192000" cy="6858000"/>
          </a:xfrm>
          <a:prstGeom prst="rect">
            <a:avLst/>
          </a:prstGeom>
          <a:solidFill>
            <a:srgbClr val="F0572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5900"/>
              </a:solidFill>
              <a:effectLst/>
              <a:uLnTx/>
              <a:uFillTx/>
              <a:latin typeface="Arial" panose="020B0604020202020204"/>
              <a:ea typeface="+mn-ea"/>
              <a:cs typeface="+mn-cs"/>
            </a:endParaRPr>
          </a:p>
        </p:txBody>
      </p:sp>
      <p:sp>
        <p:nvSpPr>
          <p:cNvPr id="16" name="Text Placeholder 15"/>
          <p:cNvSpPr>
            <a:spLocks noGrp="1"/>
          </p:cNvSpPr>
          <p:nvPr>
            <p:ph type="body" sz="quarter" idx="10" hasCustomPrompt="1"/>
          </p:nvPr>
        </p:nvSpPr>
        <p:spPr>
          <a:xfrm>
            <a:off x="783433" y="2998114"/>
            <a:ext cx="7707889" cy="696431"/>
          </a:xfrm>
        </p:spPr>
        <p:txBody>
          <a:bodyPr>
            <a:normAutofit/>
          </a:bodyPr>
          <a:lstStyle>
            <a:lvl1pPr marL="0" indent="0">
              <a:buNone/>
              <a:defRPr sz="4500" baseline="0">
                <a:solidFill>
                  <a:schemeClr val="bg1"/>
                </a:solidFill>
              </a:defRPr>
            </a:lvl1pPr>
          </a:lstStyle>
          <a:p>
            <a:pPr lvl="0"/>
            <a:r>
              <a:rPr lang="en-US" dirty="0" smtClean="0"/>
              <a:t>New section title</a:t>
            </a:r>
            <a:endParaRPr lang="en-CA"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0990" y="5800255"/>
            <a:ext cx="2776136" cy="754385"/>
          </a:xfrm>
          <a:prstGeom prst="rect">
            <a:avLst/>
          </a:prstGeom>
        </p:spPr>
      </p:pic>
      <p:sp>
        <p:nvSpPr>
          <p:cNvPr id="22" name="Text Placeholder 17"/>
          <p:cNvSpPr>
            <a:spLocks noGrp="1"/>
          </p:cNvSpPr>
          <p:nvPr>
            <p:ph type="body" sz="quarter" idx="13" hasCustomPrompt="1"/>
          </p:nvPr>
        </p:nvSpPr>
        <p:spPr>
          <a:xfrm>
            <a:off x="788050" y="3764396"/>
            <a:ext cx="7703272" cy="564056"/>
          </a:xfrm>
        </p:spPr>
        <p:txBody>
          <a:bodyPr>
            <a:noAutofit/>
          </a:bodyPr>
          <a:lstStyle>
            <a:lvl1pPr marL="0" indent="0">
              <a:buNone/>
              <a:defRPr sz="1100" b="1" baseline="0">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US" dirty="0" smtClean="0"/>
              <a:t>SUBHEADING IN ALL CAPS</a:t>
            </a:r>
            <a:endParaRPr lang="en-CA" dirty="0"/>
          </a:p>
        </p:txBody>
      </p:sp>
    </p:spTree>
    <p:extLst>
      <p:ext uri="{BB962C8B-B14F-4D97-AF65-F5344CB8AC3E}">
        <p14:creationId xmlns:p14="http://schemas.microsoft.com/office/powerpoint/2010/main" val="33681772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_Sil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04461-924E-7F49-A62C-44AB45BBFE98}"/>
              </a:ext>
            </a:extLst>
          </p:cNvPr>
          <p:cNvSpPr/>
          <p:nvPr userDrawn="1"/>
        </p:nvSpPr>
        <p:spPr>
          <a:xfrm>
            <a:off x="0" y="0"/>
            <a:ext cx="12192000" cy="6858000"/>
          </a:xfrm>
          <a:prstGeom prst="rect">
            <a:avLst/>
          </a:prstGeom>
          <a:solidFill>
            <a:srgbClr val="74717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747174"/>
              </a:solidFill>
              <a:effectLst/>
              <a:uLnTx/>
              <a:uFillTx/>
              <a:latin typeface="Arial" panose="020B0604020202020204"/>
              <a:ea typeface="+mn-ea"/>
              <a:cs typeface="+mn-cs"/>
            </a:endParaRPr>
          </a:p>
        </p:txBody>
      </p:sp>
      <p:sp>
        <p:nvSpPr>
          <p:cNvPr id="16" name="Text Placeholder 15"/>
          <p:cNvSpPr>
            <a:spLocks noGrp="1"/>
          </p:cNvSpPr>
          <p:nvPr>
            <p:ph type="body" sz="quarter" idx="10" hasCustomPrompt="1"/>
          </p:nvPr>
        </p:nvSpPr>
        <p:spPr>
          <a:xfrm>
            <a:off x="783433" y="2998114"/>
            <a:ext cx="7707889" cy="696431"/>
          </a:xfrm>
        </p:spPr>
        <p:txBody>
          <a:bodyPr>
            <a:normAutofit/>
          </a:bodyPr>
          <a:lstStyle>
            <a:lvl1pPr marL="0" indent="0">
              <a:buNone/>
              <a:defRPr sz="4500" baseline="0">
                <a:solidFill>
                  <a:schemeClr val="bg1"/>
                </a:solidFill>
              </a:defRPr>
            </a:lvl1pPr>
          </a:lstStyle>
          <a:p>
            <a:pPr lvl="0"/>
            <a:r>
              <a:rPr lang="en-US" dirty="0" smtClean="0"/>
              <a:t>New section title</a:t>
            </a:r>
            <a:endParaRPr lang="en-CA"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0990" y="5800255"/>
            <a:ext cx="2776136" cy="754385"/>
          </a:xfrm>
          <a:prstGeom prst="rect">
            <a:avLst/>
          </a:prstGeom>
        </p:spPr>
      </p:pic>
      <p:sp>
        <p:nvSpPr>
          <p:cNvPr id="22" name="Text Placeholder 17"/>
          <p:cNvSpPr>
            <a:spLocks noGrp="1"/>
          </p:cNvSpPr>
          <p:nvPr>
            <p:ph type="body" sz="quarter" idx="13" hasCustomPrompt="1"/>
          </p:nvPr>
        </p:nvSpPr>
        <p:spPr>
          <a:xfrm>
            <a:off x="788050" y="3764396"/>
            <a:ext cx="7703272" cy="564056"/>
          </a:xfrm>
        </p:spPr>
        <p:txBody>
          <a:bodyPr>
            <a:noAutofit/>
          </a:bodyPr>
          <a:lstStyle>
            <a:lvl1pPr marL="0" indent="0">
              <a:buNone/>
              <a:defRPr sz="1100" b="1" baseline="0">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US" dirty="0" smtClean="0"/>
              <a:t>SUBHEADING IN ALL CAPS</a:t>
            </a:r>
            <a:endParaRPr lang="en-CA" dirty="0"/>
          </a:p>
        </p:txBody>
      </p:sp>
    </p:spTree>
    <p:extLst>
      <p:ext uri="{BB962C8B-B14F-4D97-AF65-F5344CB8AC3E}">
        <p14:creationId xmlns:p14="http://schemas.microsoft.com/office/powerpoint/2010/main" val="24933831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dirty="0"/>
          </a:p>
        </p:txBody>
      </p:sp>
    </p:spTree>
    <p:extLst>
      <p:ext uri="{BB962C8B-B14F-4D97-AF65-F5344CB8AC3E}">
        <p14:creationId xmlns:p14="http://schemas.microsoft.com/office/powerpoint/2010/main" val="14241798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7763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572206" y="6320166"/>
            <a:ext cx="1347651" cy="281425"/>
          </a:xfrm>
          <a:prstGeom prst="rect">
            <a:avLst/>
          </a:prstGeom>
        </p:spPr>
      </p:pic>
    </p:spTree>
    <p:extLst>
      <p:ext uri="{BB962C8B-B14F-4D97-AF65-F5344CB8AC3E}">
        <p14:creationId xmlns:p14="http://schemas.microsoft.com/office/powerpoint/2010/main" val="4702228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49" r:id="rId3"/>
    <p:sldLayoutId id="2147483666" r:id="rId4"/>
    <p:sldLayoutId id="2147483667" r:id="rId5"/>
    <p:sldLayoutId id="2147483665" r:id="rId6"/>
    <p:sldLayoutId id="2147483668" r:id="rId7"/>
    <p:sldLayoutId id="2147483661"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64" r:id="rId17"/>
    <p:sldLayoutId id="2147483660"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74B8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 Id="rId4" Type="http://schemas.openxmlformats.org/officeDocument/2006/relationships/hyperlink" Target="about:bla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mailto:HCAP@fraserhealth.ca"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normAutofit/>
          </a:bodyPr>
          <a:lstStyle/>
          <a:p>
            <a:r>
              <a:rPr lang="en-CA" sz="1400" dirty="0" smtClean="0"/>
              <a:t>hcap@fraserhealth.ca</a:t>
            </a:r>
            <a:endParaRPr lang="en-CA" sz="1400" dirty="0"/>
          </a:p>
        </p:txBody>
      </p:sp>
      <p:sp>
        <p:nvSpPr>
          <p:cNvPr id="6" name="Title 5"/>
          <p:cNvSpPr>
            <a:spLocks noGrp="1"/>
          </p:cNvSpPr>
          <p:nvPr>
            <p:ph type="ctrTitle"/>
          </p:nvPr>
        </p:nvSpPr>
        <p:spPr/>
        <p:txBody>
          <a:bodyPr/>
          <a:lstStyle/>
          <a:p>
            <a:r>
              <a:rPr lang="en-US" dirty="0"/>
              <a:t>Site </a:t>
            </a:r>
            <a:r>
              <a:rPr lang="en-US" dirty="0" smtClean="0"/>
              <a:t>Orientation</a:t>
            </a:r>
            <a:endParaRPr lang="en-CA" dirty="0"/>
          </a:p>
        </p:txBody>
      </p:sp>
      <p:sp>
        <p:nvSpPr>
          <p:cNvPr id="7" name="Text Placeholder 6"/>
          <p:cNvSpPr>
            <a:spLocks noGrp="1"/>
          </p:cNvSpPr>
          <p:nvPr>
            <p:ph type="body" sz="quarter" idx="10"/>
          </p:nvPr>
        </p:nvSpPr>
        <p:spPr/>
        <p:txBody>
          <a:bodyPr/>
          <a:lstStyle/>
          <a:p>
            <a:r>
              <a:rPr lang="en-US" dirty="0"/>
              <a:t>Health Care Support Worker HCSW</a:t>
            </a:r>
            <a:endParaRPr lang="en-CA" dirty="0"/>
          </a:p>
        </p:txBody>
      </p:sp>
      <p:sp>
        <p:nvSpPr>
          <p:cNvPr id="8" name="Text Placeholder 7"/>
          <p:cNvSpPr>
            <a:spLocks noGrp="1"/>
          </p:cNvSpPr>
          <p:nvPr>
            <p:ph type="body" sz="quarter" idx="11"/>
          </p:nvPr>
        </p:nvSpPr>
        <p:spPr/>
        <p:txBody>
          <a:bodyPr/>
          <a:lstStyle/>
          <a:p>
            <a:r>
              <a:rPr lang="en-CA" dirty="0" smtClean="0"/>
              <a:t>Prepared by FHA HCAP team, October 2023</a:t>
            </a:r>
            <a:endParaRPr lang="en-CA" dirty="0"/>
          </a:p>
        </p:txBody>
      </p:sp>
    </p:spTree>
    <p:extLst>
      <p:ext uri="{BB962C8B-B14F-4D97-AF65-F5344CB8AC3E}">
        <p14:creationId xmlns:p14="http://schemas.microsoft.com/office/powerpoint/2010/main" val="3313597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405118" y="1104404"/>
            <a:ext cx="3775600" cy="4803823"/>
          </a:xfrm>
          <a:prstGeom prst="rect">
            <a:avLst/>
          </a:prstGeom>
        </p:spPr>
      </p:pic>
      <p:pic>
        <p:nvPicPr>
          <p:cNvPr id="3" name="Picture 2"/>
          <p:cNvPicPr>
            <a:picLocks noChangeAspect="1"/>
          </p:cNvPicPr>
          <p:nvPr/>
        </p:nvPicPr>
        <p:blipFill>
          <a:blip r:embed="rId3"/>
          <a:stretch>
            <a:fillRect/>
          </a:stretch>
        </p:blipFill>
        <p:spPr>
          <a:xfrm>
            <a:off x="4276198" y="1104404"/>
            <a:ext cx="3639603" cy="4803824"/>
          </a:xfrm>
          <a:prstGeom prst="rect">
            <a:avLst/>
          </a:prstGeom>
        </p:spPr>
      </p:pic>
      <p:pic>
        <p:nvPicPr>
          <p:cNvPr id="4" name="Picture 3"/>
          <p:cNvPicPr>
            <a:picLocks noChangeAspect="1"/>
          </p:cNvPicPr>
          <p:nvPr/>
        </p:nvPicPr>
        <p:blipFill>
          <a:blip r:embed="rId4"/>
          <a:stretch>
            <a:fillRect/>
          </a:stretch>
        </p:blipFill>
        <p:spPr>
          <a:xfrm>
            <a:off x="8041721" y="1104404"/>
            <a:ext cx="3745161" cy="4803825"/>
          </a:xfrm>
          <a:prstGeom prst="rect">
            <a:avLst/>
          </a:prstGeom>
        </p:spPr>
      </p:pic>
      <p:sp>
        <p:nvSpPr>
          <p:cNvPr id="5" name="Rectangle 4"/>
          <p:cNvSpPr/>
          <p:nvPr/>
        </p:nvSpPr>
        <p:spPr>
          <a:xfrm>
            <a:off x="617880" y="359818"/>
            <a:ext cx="4588692" cy="369332"/>
          </a:xfrm>
          <a:prstGeom prst="rect">
            <a:avLst/>
          </a:prstGeom>
        </p:spPr>
        <p:txBody>
          <a:bodyPr wrap="none">
            <a:spAutoFit/>
          </a:bodyPr>
          <a:lstStyle/>
          <a:p>
            <a:r>
              <a:rPr lang="en-CA" b="1" dirty="0">
                <a:solidFill>
                  <a:srgbClr val="0070C0"/>
                </a:solidFill>
              </a:rPr>
              <a:t>Health Care Support Worker activity examples</a:t>
            </a:r>
          </a:p>
        </p:txBody>
      </p:sp>
    </p:spTree>
    <p:extLst>
      <p:ext uri="{BB962C8B-B14F-4D97-AF65-F5344CB8AC3E}">
        <p14:creationId xmlns:p14="http://schemas.microsoft.com/office/powerpoint/2010/main" val="67720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470" y="517760"/>
            <a:ext cx="5641160" cy="369332"/>
          </a:xfrm>
          <a:prstGeom prst="rect">
            <a:avLst/>
          </a:prstGeom>
        </p:spPr>
        <p:txBody>
          <a:bodyPr wrap="none">
            <a:spAutoFit/>
          </a:bodyPr>
          <a:lstStyle/>
          <a:p>
            <a:r>
              <a:rPr lang="en-CA" b="1" dirty="0">
                <a:solidFill>
                  <a:srgbClr val="0070C0"/>
                </a:solidFill>
              </a:rPr>
              <a:t>Activities NOT a function of Health Care Support Workers</a:t>
            </a:r>
          </a:p>
        </p:txBody>
      </p:sp>
      <p:pic>
        <p:nvPicPr>
          <p:cNvPr id="3" name="Picture 2"/>
          <p:cNvPicPr>
            <a:picLocks noChangeAspect="1"/>
          </p:cNvPicPr>
          <p:nvPr/>
        </p:nvPicPr>
        <p:blipFill>
          <a:blip r:embed="rId2"/>
          <a:stretch>
            <a:fillRect/>
          </a:stretch>
        </p:blipFill>
        <p:spPr>
          <a:xfrm>
            <a:off x="1232239" y="1090347"/>
            <a:ext cx="3984591" cy="5132954"/>
          </a:xfrm>
          <a:prstGeom prst="rect">
            <a:avLst/>
          </a:prstGeom>
        </p:spPr>
      </p:pic>
      <p:pic>
        <p:nvPicPr>
          <p:cNvPr id="4" name="Picture 3"/>
          <p:cNvPicPr>
            <a:picLocks noChangeAspect="1"/>
          </p:cNvPicPr>
          <p:nvPr/>
        </p:nvPicPr>
        <p:blipFill>
          <a:blip r:embed="rId3"/>
          <a:stretch>
            <a:fillRect/>
          </a:stretch>
        </p:blipFill>
        <p:spPr>
          <a:xfrm>
            <a:off x="5675877" y="1090347"/>
            <a:ext cx="3952636" cy="5127534"/>
          </a:xfrm>
          <a:prstGeom prst="rect">
            <a:avLst/>
          </a:prstGeom>
        </p:spPr>
      </p:pic>
    </p:spTree>
    <p:extLst>
      <p:ext uri="{BB962C8B-B14F-4D97-AF65-F5344CB8AC3E}">
        <p14:creationId xmlns:p14="http://schemas.microsoft.com/office/powerpoint/2010/main" val="196182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2734" y="387918"/>
            <a:ext cx="7707889" cy="696431"/>
          </a:xfrm>
        </p:spPr>
        <p:txBody>
          <a:bodyPr>
            <a:normAutofit fontScale="62500" lnSpcReduction="20000"/>
          </a:bodyPr>
          <a:lstStyle/>
          <a:p>
            <a:r>
              <a:rPr lang="en-US" dirty="0"/>
              <a:t>You will improve the quality of life of residents</a:t>
            </a:r>
            <a:endParaRPr lang="en-CA" dirty="0"/>
          </a:p>
        </p:txBody>
      </p:sp>
      <p:sp>
        <p:nvSpPr>
          <p:cNvPr id="3" name="Text Placeholder 2"/>
          <p:cNvSpPr>
            <a:spLocks noGrp="1"/>
          </p:cNvSpPr>
          <p:nvPr>
            <p:ph type="body" sz="quarter" idx="13"/>
          </p:nvPr>
        </p:nvSpPr>
        <p:spPr>
          <a:xfrm>
            <a:off x="887802" y="1245639"/>
            <a:ext cx="10334379" cy="2337145"/>
          </a:xfrm>
        </p:spPr>
        <p:txBody>
          <a:bodyPr/>
          <a:lstStyle/>
          <a:p>
            <a:pPr marL="285750" indent="-285750">
              <a:buClr>
                <a:srgbClr val="F03F2B"/>
              </a:buClr>
              <a:buFont typeface="Wingdings" panose="05000000000000000000" pitchFamily="2" charset="2"/>
              <a:buChar char="§"/>
            </a:pPr>
            <a:r>
              <a:rPr lang="en-US" sz="1400" dirty="0"/>
              <a:t>By spending one to one time with residents </a:t>
            </a:r>
          </a:p>
          <a:p>
            <a:pPr marL="285750" indent="-285750">
              <a:buClr>
                <a:srgbClr val="F03F2B"/>
              </a:buClr>
              <a:buFont typeface="Wingdings" panose="05000000000000000000" pitchFamily="2" charset="2"/>
              <a:buChar char="§"/>
            </a:pPr>
            <a:r>
              <a:rPr lang="en-US" sz="1400" dirty="0"/>
              <a:t>By helping your team members, you free them up to have more time to provide clinical support to the residents</a:t>
            </a:r>
          </a:p>
          <a:p>
            <a:endParaRPr lang="en-CA" sz="1400" dirty="0"/>
          </a:p>
        </p:txBody>
      </p:sp>
      <p:pic>
        <p:nvPicPr>
          <p:cNvPr id="5" name="Picture 4" descr="C:\Users\eteillet\AppData\Local\Microsoft\Windows\INetCache\Content.MSO\C608CE9F.tmp"/>
          <p:cNvPicPr/>
          <p:nvPr/>
        </p:nvPicPr>
        <p:blipFill>
          <a:blip r:embed="rId2">
            <a:extLst>
              <a:ext uri="{28A0092B-C50C-407E-A947-70E740481C1C}">
                <a14:useLocalDpi xmlns:a14="http://schemas.microsoft.com/office/drawing/2010/main" val="0"/>
              </a:ext>
            </a:extLst>
          </a:blip>
          <a:srcRect/>
          <a:stretch>
            <a:fillRect/>
          </a:stretch>
        </p:blipFill>
        <p:spPr bwMode="auto">
          <a:xfrm>
            <a:off x="483350" y="2285654"/>
            <a:ext cx="6686550" cy="3467100"/>
          </a:xfrm>
          <a:prstGeom prst="rect">
            <a:avLst/>
          </a:prstGeom>
          <a:noFill/>
          <a:ln>
            <a:noFill/>
          </a:ln>
        </p:spPr>
      </p:pic>
    </p:spTree>
    <p:extLst>
      <p:ext uri="{BB962C8B-B14F-4D97-AF65-F5344CB8AC3E}">
        <p14:creationId xmlns:p14="http://schemas.microsoft.com/office/powerpoint/2010/main" val="3393699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0924" y="221663"/>
            <a:ext cx="11004014" cy="696431"/>
          </a:xfrm>
        </p:spPr>
        <p:txBody>
          <a:bodyPr>
            <a:normAutofit fontScale="70000" lnSpcReduction="20000"/>
          </a:bodyPr>
          <a:lstStyle/>
          <a:p>
            <a:r>
              <a:rPr lang="en-US" dirty="0"/>
              <a:t>Information about your health care assistant (HCA) schooling</a:t>
            </a:r>
            <a:endParaRPr lang="en-CA" dirty="0"/>
          </a:p>
        </p:txBody>
      </p:sp>
      <p:sp>
        <p:nvSpPr>
          <p:cNvPr id="3" name="Text Placeholder 2"/>
          <p:cNvSpPr>
            <a:spLocks noGrp="1"/>
          </p:cNvSpPr>
          <p:nvPr>
            <p:ph type="body" sz="quarter" idx="13"/>
          </p:nvPr>
        </p:nvSpPr>
        <p:spPr>
          <a:xfrm>
            <a:off x="679983" y="918093"/>
            <a:ext cx="10774955" cy="4343863"/>
          </a:xfrm>
        </p:spPr>
        <p:txBody>
          <a:bodyPr/>
          <a:lstStyle/>
          <a:p>
            <a:pPr marL="285750" indent="-285750">
              <a:buClr>
                <a:srgbClr val="F03F2B"/>
              </a:buClr>
              <a:buFont typeface="Wingdings" panose="05000000000000000000" pitchFamily="2" charset="2"/>
              <a:buChar char="§"/>
            </a:pPr>
            <a:r>
              <a:rPr lang="en-CA" sz="1600" dirty="0"/>
              <a:t>Fraser Health will assign you to the school you will attend</a:t>
            </a:r>
          </a:p>
          <a:p>
            <a:pPr marL="285750" indent="-285750">
              <a:buClr>
                <a:srgbClr val="F03F2B"/>
              </a:buClr>
              <a:buFont typeface="Wingdings" panose="05000000000000000000" pitchFamily="2" charset="2"/>
              <a:buChar char="§"/>
            </a:pPr>
            <a:r>
              <a:rPr lang="en-CA" sz="1600" dirty="0"/>
              <a:t>Fraser Health or the post secondary institute (PSI) will contact you to confirm when you apply to start </a:t>
            </a:r>
            <a:r>
              <a:rPr lang="en-CA" sz="1600" dirty="0" smtClean="0"/>
              <a:t>school Follow </a:t>
            </a:r>
            <a:r>
              <a:rPr lang="en-CA" sz="1600" dirty="0"/>
              <a:t>the instructions from the school to submit your application </a:t>
            </a:r>
            <a:r>
              <a:rPr lang="en-CA" sz="1600" dirty="0" smtClean="0"/>
              <a:t>and </a:t>
            </a:r>
            <a:r>
              <a:rPr lang="en-CA" sz="1600" dirty="0"/>
              <a:t>supporting documents.</a:t>
            </a:r>
            <a:endParaRPr lang="en-CA" sz="1600" strike="sngStrike" dirty="0"/>
          </a:p>
          <a:p>
            <a:pPr marL="285750" indent="-285750">
              <a:buClr>
                <a:srgbClr val="F03F2B"/>
              </a:buClr>
              <a:buFont typeface="Wingdings" panose="05000000000000000000" pitchFamily="2" charset="2"/>
              <a:buChar char="§"/>
            </a:pPr>
            <a:r>
              <a:rPr lang="en-CA" sz="1600" dirty="0"/>
              <a:t>You may work full-time as a health care support worker (HCSW) for several weeks or months before going to school</a:t>
            </a:r>
          </a:p>
          <a:p>
            <a:pPr marL="285750" indent="-285750">
              <a:buClr>
                <a:srgbClr val="F03F2B"/>
              </a:buClr>
              <a:buFont typeface="Wingdings" panose="05000000000000000000" pitchFamily="2" charset="2"/>
              <a:buChar char="§"/>
            </a:pPr>
            <a:r>
              <a:rPr lang="en-CA" sz="1600" dirty="0"/>
              <a:t>The training is fulltime. Ensure you provide your site with your school schedule as soon as you receive it from your school</a:t>
            </a:r>
          </a:p>
          <a:p>
            <a:pPr marL="285750" indent="-285750">
              <a:buClr>
                <a:srgbClr val="F03F2B"/>
              </a:buClr>
              <a:buFont typeface="Wingdings" panose="05000000000000000000" pitchFamily="2" charset="2"/>
              <a:buChar char="§"/>
            </a:pPr>
            <a:r>
              <a:rPr lang="en-CA" sz="1600" dirty="0"/>
              <a:t>You will work at the facility during extended breaks from school only</a:t>
            </a:r>
          </a:p>
          <a:p>
            <a:pPr marL="285750" indent="-285750">
              <a:buClr>
                <a:srgbClr val="F03F2B"/>
              </a:buClr>
              <a:buFont typeface="Wingdings" panose="05000000000000000000" pitchFamily="2" charset="2"/>
              <a:buChar char="§"/>
            </a:pPr>
            <a:r>
              <a:rPr lang="en-CA" sz="1600" dirty="0"/>
              <a:t>Although you will be learning new things when you are in school, you can not practice these things as a HCSW until you graduate and register as a HCA</a:t>
            </a:r>
          </a:p>
          <a:p>
            <a:pPr marL="285750" indent="-285750">
              <a:buClr>
                <a:srgbClr val="F03F2B"/>
              </a:buClr>
              <a:buFont typeface="Wingdings" panose="05000000000000000000" pitchFamily="2" charset="2"/>
              <a:buChar char="§"/>
            </a:pPr>
            <a:r>
              <a:rPr lang="en-CA" sz="1600" dirty="0"/>
              <a:t>T</a:t>
            </a:r>
            <a:r>
              <a:rPr lang="en-CA" sz="1600" dirty="0" smtClean="0"/>
              <a:t>here </a:t>
            </a:r>
            <a:r>
              <a:rPr lang="en-CA" sz="1600" dirty="0"/>
              <a:t>are many pre-requisites to complete for school, please ensure to connect with the HCAP team for support with this</a:t>
            </a:r>
          </a:p>
          <a:p>
            <a:endParaRPr lang="en-CA" sz="1600" dirty="0"/>
          </a:p>
        </p:txBody>
      </p:sp>
    </p:spTree>
    <p:extLst>
      <p:ext uri="{BB962C8B-B14F-4D97-AF65-F5344CB8AC3E}">
        <p14:creationId xmlns:p14="http://schemas.microsoft.com/office/powerpoint/2010/main" val="409656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2982" y="221663"/>
            <a:ext cx="7707889" cy="696431"/>
          </a:xfrm>
        </p:spPr>
        <p:txBody>
          <a:bodyPr>
            <a:normAutofit lnSpcReduction="10000"/>
          </a:bodyPr>
          <a:lstStyle/>
          <a:p>
            <a:r>
              <a:rPr lang="en-CA" smtClean="0"/>
              <a:t>Your Pay</a:t>
            </a:r>
            <a:endParaRPr lang="en-CA" dirty="0"/>
          </a:p>
        </p:txBody>
      </p:sp>
      <p:grpSp>
        <p:nvGrpSpPr>
          <p:cNvPr id="7" name="Group 6"/>
          <p:cNvGrpSpPr/>
          <p:nvPr/>
        </p:nvGrpSpPr>
        <p:grpSpPr>
          <a:xfrm>
            <a:off x="427159" y="1006883"/>
            <a:ext cx="7696708" cy="1132166"/>
            <a:chOff x="0" y="122750"/>
            <a:chExt cx="7696708" cy="1132166"/>
          </a:xfrm>
        </p:grpSpPr>
        <p:sp>
          <p:nvSpPr>
            <p:cNvPr id="17" name="Rounded Rectangle 16"/>
            <p:cNvSpPr/>
            <p:nvPr/>
          </p:nvSpPr>
          <p:spPr>
            <a:xfrm>
              <a:off x="0" y="122750"/>
              <a:ext cx="7696708" cy="1132166"/>
            </a:xfrm>
            <a:prstGeom prst="roundRect">
              <a:avLst/>
            </a:prstGeom>
            <a:solidFill>
              <a:schemeClr val="accent3">
                <a:lumMod val="60000"/>
                <a:lumOff val="40000"/>
              </a:schemeClr>
            </a:solidFill>
            <a:ln>
              <a:solidFill>
                <a:schemeClr val="accent1">
                  <a:lumMod val="60000"/>
                  <a:lumOff val="40000"/>
                </a:schemeClr>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18" name="Rounded Rectangle 4"/>
            <p:cNvSpPr txBox="1"/>
            <p:nvPr/>
          </p:nvSpPr>
          <p:spPr>
            <a:xfrm>
              <a:off x="55268" y="178018"/>
              <a:ext cx="7586172" cy="1021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CA" sz="1600" kern="1200" dirty="0">
                  <a:solidFill>
                    <a:schemeClr val="tx1"/>
                  </a:solidFill>
                </a:rPr>
                <a:t>You are </a:t>
              </a:r>
              <a:r>
                <a:rPr lang="en-CA" sz="1600" kern="1200" dirty="0" smtClean="0">
                  <a:solidFill>
                    <a:schemeClr val="tx1"/>
                  </a:solidFill>
                </a:rPr>
                <a:t>paid hourly as a HCSW Health Care Support Worker </a:t>
              </a:r>
              <a:endParaRPr lang="en-US" sz="1600" kern="1200" dirty="0">
                <a:solidFill>
                  <a:schemeClr val="tx1"/>
                </a:solidFill>
              </a:endParaRPr>
            </a:p>
          </p:txBody>
        </p:sp>
      </p:grpSp>
      <p:grpSp>
        <p:nvGrpSpPr>
          <p:cNvPr id="8" name="Group 7"/>
          <p:cNvGrpSpPr/>
          <p:nvPr/>
        </p:nvGrpSpPr>
        <p:grpSpPr>
          <a:xfrm>
            <a:off x="427159" y="2258301"/>
            <a:ext cx="7696708" cy="1080245"/>
            <a:chOff x="0" y="1360651"/>
            <a:chExt cx="7696708" cy="1080245"/>
          </a:xfrm>
        </p:grpSpPr>
        <p:sp>
          <p:nvSpPr>
            <p:cNvPr id="15" name="Rounded Rectangle 14"/>
            <p:cNvSpPr/>
            <p:nvPr/>
          </p:nvSpPr>
          <p:spPr>
            <a:xfrm>
              <a:off x="0" y="1360651"/>
              <a:ext cx="7696708" cy="1080245"/>
            </a:xfrm>
            <a:prstGeom prst="roundRect">
              <a:avLst/>
            </a:prstGeom>
            <a:solidFill>
              <a:schemeClr val="accent3">
                <a:lumMod val="60000"/>
                <a:lumOff val="40000"/>
              </a:schemeClr>
            </a:solidFill>
            <a:ln>
              <a:solidFill>
                <a:schemeClr val="accent1">
                  <a:lumMod val="60000"/>
                  <a:lumOff val="40000"/>
                </a:schemeClr>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16" name="Rounded Rectangle 6"/>
            <p:cNvSpPr txBox="1"/>
            <p:nvPr/>
          </p:nvSpPr>
          <p:spPr>
            <a:xfrm>
              <a:off x="52733" y="1413384"/>
              <a:ext cx="7591242" cy="974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rPr>
                <a:t>When you are in school you receive </a:t>
              </a:r>
              <a:r>
                <a:rPr lang="en-US" sz="1600" kern="1200" dirty="0" smtClean="0">
                  <a:solidFill>
                    <a:schemeClr val="tx1"/>
                  </a:solidFill>
                </a:rPr>
                <a:t>a weekly stipend, this is taxable income and will be paid as per usual through FHA payroll </a:t>
              </a:r>
              <a:endParaRPr lang="en-US" sz="1600" kern="1200" dirty="0">
                <a:solidFill>
                  <a:schemeClr val="tx1"/>
                </a:solidFill>
              </a:endParaRPr>
            </a:p>
          </p:txBody>
        </p:sp>
      </p:grpSp>
      <p:grpSp>
        <p:nvGrpSpPr>
          <p:cNvPr id="9" name="Group 8"/>
          <p:cNvGrpSpPr/>
          <p:nvPr/>
        </p:nvGrpSpPr>
        <p:grpSpPr>
          <a:xfrm>
            <a:off x="427159" y="3532250"/>
            <a:ext cx="7696708" cy="1132166"/>
            <a:chOff x="0" y="2634600"/>
            <a:chExt cx="7696708" cy="1132166"/>
          </a:xfrm>
        </p:grpSpPr>
        <p:sp>
          <p:nvSpPr>
            <p:cNvPr id="13" name="Rounded Rectangle 12"/>
            <p:cNvSpPr/>
            <p:nvPr/>
          </p:nvSpPr>
          <p:spPr>
            <a:xfrm>
              <a:off x="0" y="2634600"/>
              <a:ext cx="7696708" cy="1132166"/>
            </a:xfrm>
            <a:prstGeom prst="roundRect">
              <a:avLst/>
            </a:prstGeom>
            <a:solidFill>
              <a:schemeClr val="accent3">
                <a:lumMod val="60000"/>
                <a:lumOff val="40000"/>
              </a:schemeClr>
            </a:solidFill>
            <a:ln>
              <a:solidFill>
                <a:schemeClr val="accent1">
                  <a:lumMod val="60000"/>
                  <a:lumOff val="40000"/>
                </a:schemeClr>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14" name="Rounded Rectangle 8"/>
            <p:cNvSpPr txBox="1"/>
            <p:nvPr/>
          </p:nvSpPr>
          <p:spPr>
            <a:xfrm>
              <a:off x="55268" y="2689868"/>
              <a:ext cx="7586172" cy="1021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CA" sz="1600" kern="1200" dirty="0" smtClean="0">
                  <a:solidFill>
                    <a:schemeClr val="tx1"/>
                  </a:solidFill>
                </a:rPr>
                <a:t>If you are interested in when or if you are eligible for benefits please reach out to your site manager for your specific benefit eligibility.</a:t>
              </a:r>
              <a:endParaRPr lang="en-US" sz="1600" kern="1200" dirty="0">
                <a:solidFill>
                  <a:schemeClr val="tx1"/>
                </a:solidFill>
              </a:endParaRPr>
            </a:p>
          </p:txBody>
        </p:sp>
      </p:grpSp>
      <p:grpSp>
        <p:nvGrpSpPr>
          <p:cNvPr id="10" name="Group 9"/>
          <p:cNvGrpSpPr/>
          <p:nvPr/>
        </p:nvGrpSpPr>
        <p:grpSpPr>
          <a:xfrm>
            <a:off x="427159" y="4902921"/>
            <a:ext cx="7696708" cy="1699450"/>
            <a:chOff x="0" y="4005271"/>
            <a:chExt cx="7696708" cy="1699450"/>
          </a:xfrm>
        </p:grpSpPr>
        <p:sp>
          <p:nvSpPr>
            <p:cNvPr id="11" name="Rounded Rectangle 10"/>
            <p:cNvSpPr/>
            <p:nvPr/>
          </p:nvSpPr>
          <p:spPr>
            <a:xfrm>
              <a:off x="0" y="4005271"/>
              <a:ext cx="7696708" cy="1699450"/>
            </a:xfrm>
            <a:prstGeom prst="roundRect">
              <a:avLst/>
            </a:prstGeom>
            <a:solidFill>
              <a:schemeClr val="accent3">
                <a:lumMod val="60000"/>
                <a:lumOff val="40000"/>
              </a:schemeClr>
            </a:solidFill>
            <a:ln>
              <a:solidFill>
                <a:schemeClr val="accent1">
                  <a:lumMod val="60000"/>
                  <a:lumOff val="40000"/>
                </a:schemeClr>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12" name="Rounded Rectangle 10"/>
            <p:cNvSpPr txBox="1"/>
            <p:nvPr/>
          </p:nvSpPr>
          <p:spPr>
            <a:xfrm>
              <a:off x="82960" y="4088231"/>
              <a:ext cx="7530788" cy="15335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HCAP employees can </a:t>
              </a:r>
              <a:r>
                <a:rPr lang="en-US" sz="1600" kern="1200" dirty="0">
                  <a:solidFill>
                    <a:schemeClr val="tx1"/>
                  </a:solidFill>
                </a:rPr>
                <a:t>take 10 days off per year without </a:t>
              </a:r>
              <a:r>
                <a:rPr lang="en-US" sz="1600" kern="1200" dirty="0" smtClean="0">
                  <a:solidFill>
                    <a:schemeClr val="tx1"/>
                  </a:solidFill>
                </a:rPr>
                <a:t>pay, when working as HCSW’s. You need to apply for, and wait for approval, on all requested days off the same as all site employees. Please connect with site managers regarding specific time off you may have if you were an internal hire. </a:t>
              </a:r>
              <a:endParaRPr lang="en-US" sz="1600" kern="1200" dirty="0">
                <a:solidFill>
                  <a:schemeClr val="tx1"/>
                </a:solidFill>
              </a:endParaRPr>
            </a:p>
          </p:txBody>
        </p:sp>
      </p:grpSp>
    </p:spTree>
    <p:extLst>
      <p:ext uri="{BB962C8B-B14F-4D97-AF65-F5344CB8AC3E}">
        <p14:creationId xmlns:p14="http://schemas.microsoft.com/office/powerpoint/2010/main" val="66714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chart&#10;&#10;Description automatically generated">
            <a:extLst>
              <a:ext uri="{FF2B5EF4-FFF2-40B4-BE49-F238E27FC236}">
                <a16:creationId xmlns:a16="http://schemas.microsoft.com/office/drawing/2014/main" id="{4998775A-4513-4597-98A1-00A7D776FD5D}"/>
              </a:ext>
            </a:extLst>
          </p:cNvPr>
          <p:cNvPicPr>
            <a:picLocks noChangeAspect="1"/>
          </p:cNvPicPr>
          <p:nvPr/>
        </p:nvPicPr>
        <p:blipFill>
          <a:blip r:embed="rId2">
            <a:extLst>
              <a:ext uri="{837473B0-CC2E-450A-ABE3-18F120FF3D39}">
                <a1611:picAttrSrcUrl xmlns="" xmlns:a1611="http://schemas.microsoft.com/office/drawing/2016/11/main" r:id="rId4"/>
              </a:ext>
            </a:extLst>
          </a:blip>
          <a:stretch>
            <a:fillRect/>
          </a:stretch>
        </p:blipFill>
        <p:spPr>
          <a:xfrm>
            <a:off x="5989318" y="2032487"/>
            <a:ext cx="6095961" cy="4069054"/>
          </a:xfrm>
          <a:prstGeom prst="rect">
            <a:avLst/>
          </a:prstGeom>
          <a:noFill/>
          <a:ln>
            <a:noFill/>
          </a:ln>
        </p:spPr>
      </p:pic>
      <p:sp>
        <p:nvSpPr>
          <p:cNvPr id="16" name="Rectangle 15"/>
          <p:cNvSpPr/>
          <p:nvPr/>
        </p:nvSpPr>
        <p:spPr>
          <a:xfrm>
            <a:off x="155170" y="477298"/>
            <a:ext cx="6993775" cy="3354765"/>
          </a:xfrm>
          <a:prstGeom prst="rect">
            <a:avLst/>
          </a:prstGeom>
        </p:spPr>
        <p:txBody>
          <a:bodyPr wrap="square">
            <a:spAutoFit/>
          </a:bodyPr>
          <a:lstStyle/>
          <a:p>
            <a:r>
              <a:rPr lang="en-US" sz="4000" b="1" dirty="0">
                <a:solidFill>
                  <a:srgbClr val="0070C0"/>
                </a:solidFill>
              </a:rPr>
              <a:t>What questions do you have?</a:t>
            </a:r>
          </a:p>
          <a:p>
            <a:endParaRPr lang="en-US" b="1" dirty="0">
              <a:solidFill>
                <a:srgbClr val="0070C0"/>
              </a:solidFill>
            </a:endParaRPr>
          </a:p>
          <a:p>
            <a:r>
              <a:rPr lang="en-US" b="1" dirty="0">
                <a:solidFill>
                  <a:srgbClr val="0070C0"/>
                </a:solidFill>
              </a:rPr>
              <a:t>At anytime reach out to the Regional HCAP team at: </a:t>
            </a:r>
          </a:p>
          <a:p>
            <a:r>
              <a:rPr lang="en-US" sz="2800" b="1" dirty="0">
                <a:solidFill>
                  <a:srgbClr val="0070C0"/>
                </a:solidFill>
              </a:rPr>
              <a:t>HCAP@fraserhealth.ca</a:t>
            </a:r>
            <a:r>
              <a:rPr lang="en-US" b="1" dirty="0">
                <a:solidFill>
                  <a:srgbClr val="0070C0"/>
                </a:solidFill>
              </a:rPr>
              <a:t> </a:t>
            </a:r>
          </a:p>
          <a:p>
            <a:r>
              <a:rPr lang="en-US" b="1" dirty="0">
                <a:solidFill>
                  <a:srgbClr val="0070C0"/>
                </a:solidFill>
              </a:rPr>
              <a:t>for HCAP pathway Questions</a:t>
            </a:r>
          </a:p>
          <a:p>
            <a:endParaRPr lang="en-US" b="1" dirty="0">
              <a:solidFill>
                <a:srgbClr val="0070C0"/>
              </a:solidFill>
            </a:endParaRPr>
          </a:p>
          <a:p>
            <a:r>
              <a:rPr lang="en-US" b="1" dirty="0">
                <a:solidFill>
                  <a:srgbClr val="0070C0"/>
                </a:solidFill>
              </a:rPr>
              <a:t>Connect with your site manager regarding pay, scheduling, benefits; all  standard employee questions</a:t>
            </a:r>
          </a:p>
          <a:p>
            <a:endParaRPr lang="en-US" b="1" dirty="0">
              <a:solidFill>
                <a:srgbClr val="0070C0"/>
              </a:solidFill>
            </a:endParaRPr>
          </a:p>
          <a:p>
            <a:r>
              <a:rPr lang="en-US" b="1" dirty="0">
                <a:solidFill>
                  <a:srgbClr val="0070C0"/>
                </a:solidFill>
              </a:rPr>
              <a:t>Your CNE can support you with orientation and onboarding questions. </a:t>
            </a:r>
          </a:p>
        </p:txBody>
      </p:sp>
    </p:spTree>
    <p:extLst>
      <p:ext uri="{BB962C8B-B14F-4D97-AF65-F5344CB8AC3E}">
        <p14:creationId xmlns:p14="http://schemas.microsoft.com/office/powerpoint/2010/main" val="374964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9869" y="1681540"/>
            <a:ext cx="3882044" cy="523220"/>
          </a:xfrm>
          <a:prstGeom prst="rect">
            <a:avLst/>
          </a:prstGeom>
        </p:spPr>
        <p:txBody>
          <a:bodyPr wrap="square">
            <a:spAutoFit/>
          </a:bodyPr>
          <a:lstStyle/>
          <a:p>
            <a:r>
              <a:rPr lang="en-CA" sz="2800" dirty="0">
                <a:solidFill>
                  <a:schemeClr val="bg2">
                    <a:lumMod val="50000"/>
                  </a:schemeClr>
                </a:solidFill>
              </a:rPr>
              <a:t>hcap@fraserhealth.ca</a:t>
            </a:r>
          </a:p>
        </p:txBody>
      </p:sp>
    </p:spTree>
    <p:extLst>
      <p:ext uri="{BB962C8B-B14F-4D97-AF65-F5344CB8AC3E}">
        <p14:creationId xmlns:p14="http://schemas.microsoft.com/office/powerpoint/2010/main" val="309043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88050" y="731520"/>
            <a:ext cx="10558823" cy="4015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sz="quarter" idx="10"/>
          </p:nvPr>
        </p:nvSpPr>
        <p:spPr>
          <a:xfrm>
            <a:off x="1188720" y="1468858"/>
            <a:ext cx="10158154" cy="2223192"/>
          </a:xfrm>
        </p:spPr>
        <p:txBody>
          <a:bodyPr>
            <a:normAutofit fontScale="62500" lnSpcReduction="20000"/>
          </a:bodyPr>
          <a:lstStyle/>
          <a:p>
            <a:r>
              <a:rPr lang="en-US" sz="4800" dirty="0"/>
              <a:t>This presentation is created by </a:t>
            </a:r>
            <a:r>
              <a:rPr lang="en-US" sz="4800" dirty="0" smtClean="0"/>
              <a:t>the Fraser </a:t>
            </a:r>
            <a:r>
              <a:rPr lang="en-US" sz="4800" dirty="0"/>
              <a:t>Health </a:t>
            </a:r>
            <a:r>
              <a:rPr lang="en-US" sz="4800" dirty="0" smtClean="0"/>
              <a:t>Authority’s Health Career Access Program team to support Long Term Care and Assisted Living employers with the on-boarding </a:t>
            </a:r>
            <a:r>
              <a:rPr lang="en-US" sz="4800" dirty="0"/>
              <a:t>of their </a:t>
            </a:r>
            <a:r>
              <a:rPr lang="en-US" sz="4800" dirty="0" smtClean="0"/>
              <a:t>Health Care Support Workers</a:t>
            </a:r>
            <a:r>
              <a:rPr lang="en-US" sz="4800" dirty="0"/>
              <a:t>. </a:t>
            </a:r>
            <a:br>
              <a:rPr lang="en-US" sz="4800" dirty="0"/>
            </a:br>
            <a:endParaRPr lang="en-CA" dirty="0"/>
          </a:p>
        </p:txBody>
      </p:sp>
      <p:sp>
        <p:nvSpPr>
          <p:cNvPr id="3" name="Text Placeholder 2"/>
          <p:cNvSpPr>
            <a:spLocks noGrp="1"/>
          </p:cNvSpPr>
          <p:nvPr>
            <p:ph type="body" sz="quarter" idx="13"/>
          </p:nvPr>
        </p:nvSpPr>
        <p:spPr>
          <a:xfrm>
            <a:off x="1188719" y="3764396"/>
            <a:ext cx="10158154" cy="915669"/>
          </a:xfrm>
        </p:spPr>
        <p:txBody>
          <a:bodyPr/>
          <a:lstStyle/>
          <a:p>
            <a:r>
              <a:rPr lang="en-US" dirty="0"/>
              <a:t>Submit feedback to </a:t>
            </a:r>
            <a:r>
              <a:rPr lang="en-US" dirty="0">
                <a:hlinkClick r:id="rId2"/>
              </a:rPr>
              <a:t>hcap@fraserhealth.ca</a:t>
            </a:r>
            <a:endParaRPr lang="en-CA" dirty="0"/>
          </a:p>
          <a:p>
            <a:endParaRPr lang="en-CA" dirty="0"/>
          </a:p>
        </p:txBody>
      </p:sp>
    </p:spTree>
    <p:extLst>
      <p:ext uri="{BB962C8B-B14F-4D97-AF65-F5344CB8AC3E}">
        <p14:creationId xmlns:p14="http://schemas.microsoft.com/office/powerpoint/2010/main" val="426777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1665" y="504295"/>
            <a:ext cx="7707889" cy="696431"/>
          </a:xfrm>
        </p:spPr>
        <p:txBody>
          <a:bodyPr>
            <a:normAutofit lnSpcReduction="10000"/>
          </a:bodyPr>
          <a:lstStyle/>
          <a:p>
            <a:r>
              <a:rPr lang="en-CA" b="1" dirty="0"/>
              <a:t>Learning Objectives</a:t>
            </a:r>
            <a:endParaRPr lang="en-CA" dirty="0"/>
          </a:p>
        </p:txBody>
      </p:sp>
      <p:sp>
        <p:nvSpPr>
          <p:cNvPr id="4" name="Rounded Rectangle 3"/>
          <p:cNvSpPr/>
          <p:nvPr/>
        </p:nvSpPr>
        <p:spPr>
          <a:xfrm>
            <a:off x="688297" y="1346662"/>
            <a:ext cx="10558823" cy="4015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sz="quarter" idx="13"/>
          </p:nvPr>
        </p:nvSpPr>
        <p:spPr>
          <a:xfrm>
            <a:off x="798022" y="1828799"/>
            <a:ext cx="10449098" cy="3050771"/>
          </a:xfrm>
        </p:spPr>
        <p:txBody>
          <a:bodyPr/>
          <a:lstStyle/>
          <a:p>
            <a:pPr marL="342900" indent="-342900">
              <a:buFont typeface="Arial" panose="020B0604020202020204" pitchFamily="34" charset="0"/>
              <a:buChar char="•"/>
            </a:pPr>
            <a:r>
              <a:rPr lang="en-US" sz="2000" dirty="0" smtClean="0"/>
              <a:t>You </a:t>
            </a:r>
            <a:r>
              <a:rPr lang="en-US" sz="2000" dirty="0"/>
              <a:t>will understand why the Health career access program was </a:t>
            </a:r>
            <a:r>
              <a:rPr lang="en-US" sz="2000" dirty="0" smtClean="0"/>
              <a:t>established</a:t>
            </a:r>
            <a:endParaRPr lang="en-US" sz="2000" dirty="0"/>
          </a:p>
          <a:p>
            <a:pPr marL="342900" indent="-342900">
              <a:buFont typeface="Arial" panose="020B0604020202020204" pitchFamily="34" charset="0"/>
              <a:buChar char="•"/>
            </a:pPr>
            <a:r>
              <a:rPr lang="en-US" sz="2000" dirty="0"/>
              <a:t>You will understand the </a:t>
            </a:r>
            <a:r>
              <a:rPr lang="en-US" sz="2000" dirty="0" smtClean="0"/>
              <a:t>Health Care Support Worker </a:t>
            </a:r>
            <a:r>
              <a:rPr lang="en-US" sz="2000" dirty="0"/>
              <a:t>(HCSW) position and your obligations</a:t>
            </a:r>
          </a:p>
          <a:p>
            <a:pPr marL="342900" indent="-342900">
              <a:buFont typeface="Arial" panose="020B0604020202020204" pitchFamily="34" charset="0"/>
              <a:buChar char="•"/>
            </a:pPr>
            <a:r>
              <a:rPr lang="en-US" sz="2000" dirty="0"/>
              <a:t>You will know how to </a:t>
            </a:r>
            <a:r>
              <a:rPr lang="en-US" sz="2000" dirty="0" smtClean="0"/>
              <a:t>apply </a:t>
            </a:r>
            <a:r>
              <a:rPr lang="en-US" sz="2000" dirty="0"/>
              <a:t>to a post secondary institution and understand that your schooling will be full time</a:t>
            </a:r>
          </a:p>
          <a:p>
            <a:pPr marL="342900" indent="-342900">
              <a:buFont typeface="Arial" panose="020B0604020202020204" pitchFamily="34" charset="0"/>
              <a:buChar char="•"/>
            </a:pPr>
            <a:r>
              <a:rPr lang="en-US" sz="2000" dirty="0"/>
              <a:t>You will understand what you can and </a:t>
            </a:r>
            <a:r>
              <a:rPr lang="en-US" sz="2000" dirty="0" smtClean="0"/>
              <a:t>cannot </a:t>
            </a:r>
            <a:r>
              <a:rPr lang="en-US" sz="2000" dirty="0"/>
              <a:t>do as an HCSW and who will supervise you, as part of the care team</a:t>
            </a:r>
          </a:p>
          <a:p>
            <a:pPr marL="342900" indent="-342900">
              <a:buFont typeface="Arial" panose="020B0604020202020204" pitchFamily="34" charset="0"/>
              <a:buChar char="•"/>
            </a:pPr>
            <a:r>
              <a:rPr lang="en-US" sz="2000" dirty="0"/>
              <a:t>You will understand how you will be paid</a:t>
            </a:r>
          </a:p>
          <a:p>
            <a:pPr marL="171450" indent="-171450">
              <a:buFont typeface="Arial" panose="020B0604020202020204" pitchFamily="34" charset="0"/>
              <a:buChar char="•"/>
            </a:pPr>
            <a:endParaRPr lang="en-CA" dirty="0"/>
          </a:p>
        </p:txBody>
      </p:sp>
    </p:spTree>
    <p:extLst>
      <p:ext uri="{BB962C8B-B14F-4D97-AF65-F5344CB8AC3E}">
        <p14:creationId xmlns:p14="http://schemas.microsoft.com/office/powerpoint/2010/main" val="160075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4793" y="387917"/>
            <a:ext cx="7707889" cy="696431"/>
          </a:xfrm>
        </p:spPr>
        <p:txBody>
          <a:bodyPr>
            <a:normAutofit lnSpcReduction="10000"/>
          </a:bodyPr>
          <a:lstStyle/>
          <a:p>
            <a:r>
              <a:rPr lang="en-CA" dirty="0"/>
              <a:t>Links to Orientation Courses</a:t>
            </a:r>
          </a:p>
        </p:txBody>
      </p:sp>
      <p:sp>
        <p:nvSpPr>
          <p:cNvPr id="4" name="Rounded Rectangle 3"/>
          <p:cNvSpPr/>
          <p:nvPr/>
        </p:nvSpPr>
        <p:spPr>
          <a:xfrm>
            <a:off x="800389" y="1346662"/>
            <a:ext cx="10558823" cy="4015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sz="quarter" idx="13"/>
          </p:nvPr>
        </p:nvSpPr>
        <p:spPr>
          <a:xfrm>
            <a:off x="2901142" y="2110162"/>
            <a:ext cx="2984269" cy="3052042"/>
          </a:xfrm>
        </p:spPr>
        <p:txBody>
          <a:bodyPr/>
          <a:lstStyle/>
          <a:p>
            <a:r>
              <a:rPr lang="en-CA" sz="1400" dirty="0"/>
              <a:t>Getting started Webinar QR code </a:t>
            </a:r>
            <a:endParaRPr lang="en-CA" sz="1400" dirty="0" smtClean="0"/>
          </a:p>
          <a:p>
            <a:endParaRPr lang="en-CA" sz="1400" dirty="0"/>
          </a:p>
          <a:p>
            <a:endParaRPr lang="en-CA" sz="1400" dirty="0" smtClean="0"/>
          </a:p>
          <a:p>
            <a:endParaRPr lang="en-CA" sz="1400" dirty="0"/>
          </a:p>
          <a:p>
            <a:endParaRPr lang="en-CA" sz="1400" dirty="0" smtClean="0"/>
          </a:p>
          <a:p>
            <a:endParaRPr lang="en-CA" sz="1400" dirty="0"/>
          </a:p>
          <a:p>
            <a:r>
              <a:rPr lang="en-US" sz="1400" dirty="0"/>
              <a:t>Provincial Standard Health Care Support Worker Orientation Program</a:t>
            </a:r>
            <a:r>
              <a:rPr lang="en-CA" sz="1400" dirty="0"/>
              <a:t> QR code </a:t>
            </a:r>
          </a:p>
          <a:p>
            <a:endParaRPr lang="en-CA" sz="1400" dirty="0"/>
          </a:p>
        </p:txBody>
      </p:sp>
      <p:pic>
        <p:nvPicPr>
          <p:cNvPr id="5" name="Picture 4"/>
          <p:cNvPicPr>
            <a:picLocks noChangeAspect="1"/>
          </p:cNvPicPr>
          <p:nvPr/>
        </p:nvPicPr>
        <p:blipFill>
          <a:blip r:embed="rId2"/>
          <a:stretch>
            <a:fillRect/>
          </a:stretch>
        </p:blipFill>
        <p:spPr>
          <a:xfrm>
            <a:off x="1259562" y="1716115"/>
            <a:ext cx="1480005" cy="1475972"/>
          </a:xfrm>
          <a:prstGeom prst="rect">
            <a:avLst/>
          </a:prstGeom>
        </p:spPr>
      </p:pic>
      <p:pic>
        <p:nvPicPr>
          <p:cNvPr id="8" name="Picture 7"/>
          <p:cNvPicPr>
            <a:picLocks noChangeAspect="1"/>
          </p:cNvPicPr>
          <p:nvPr/>
        </p:nvPicPr>
        <p:blipFill>
          <a:blip r:embed="rId3"/>
          <a:stretch>
            <a:fillRect/>
          </a:stretch>
        </p:blipFill>
        <p:spPr>
          <a:xfrm>
            <a:off x="1259563" y="3454402"/>
            <a:ext cx="1480004" cy="1492236"/>
          </a:xfrm>
          <a:prstGeom prst="rect">
            <a:avLst/>
          </a:prstGeom>
        </p:spPr>
      </p:pic>
      <p:sp>
        <p:nvSpPr>
          <p:cNvPr id="10" name="Text Placeholder 2"/>
          <p:cNvSpPr txBox="1">
            <a:spLocks/>
          </p:cNvSpPr>
          <p:nvPr/>
        </p:nvSpPr>
        <p:spPr>
          <a:xfrm>
            <a:off x="6211620" y="1568795"/>
            <a:ext cx="4821382" cy="3570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smtClean="0"/>
              <a:t>REMINDER: </a:t>
            </a:r>
          </a:p>
          <a:p>
            <a:pPr marL="285750" indent="-285750">
              <a:buFont typeface="Arial" panose="020B0604020202020204" pitchFamily="34" charset="0"/>
              <a:buChar char="•"/>
            </a:pPr>
            <a:r>
              <a:rPr lang="en-CA" sz="1800" b="0" dirty="0" smtClean="0"/>
              <a:t>“</a:t>
            </a:r>
            <a:r>
              <a:rPr lang="en-US" sz="1800" b="0" dirty="0"/>
              <a:t>Provincial Standard Health Care Support Worker Orientation Program” </a:t>
            </a:r>
            <a:r>
              <a:rPr lang="en-US" sz="1800" b="0" dirty="0" smtClean="0"/>
              <a:t>is required to complete before you work as an HCSW</a:t>
            </a:r>
          </a:p>
          <a:p>
            <a:pPr marL="285750" indent="-285750">
              <a:buFont typeface="Arial" panose="020B0604020202020204" pitchFamily="34" charset="0"/>
              <a:buChar char="•"/>
            </a:pPr>
            <a:r>
              <a:rPr lang="en-US" sz="1800" b="0" dirty="0" smtClean="0"/>
              <a:t>It is a </a:t>
            </a:r>
            <a:r>
              <a:rPr lang="en-US" sz="1800" b="0" dirty="0"/>
              <a:t>22.5 hour package of courses on Learning Hub </a:t>
            </a:r>
            <a:r>
              <a:rPr lang="en-US" sz="1800" b="0" dirty="0" smtClean="0"/>
              <a:t>to </a:t>
            </a:r>
            <a:r>
              <a:rPr lang="en-US" sz="1800" b="0" dirty="0"/>
              <a:t>complete. </a:t>
            </a:r>
            <a:endParaRPr lang="en-US" sz="1800" b="0" dirty="0" smtClean="0"/>
          </a:p>
          <a:p>
            <a:pPr marL="285750" indent="-285750">
              <a:buFont typeface="Arial" panose="020B0604020202020204" pitchFamily="34" charset="0"/>
              <a:buChar char="•"/>
            </a:pPr>
            <a:r>
              <a:rPr lang="en-US" sz="1800" b="0" dirty="0" smtClean="0"/>
              <a:t>You </a:t>
            </a:r>
            <a:r>
              <a:rPr lang="en-US" sz="1800" b="0" dirty="0"/>
              <a:t>will be paid for this time by submitting your certificate of completion to your site manager. </a:t>
            </a:r>
            <a:endParaRPr lang="en-US" sz="1800" b="0" dirty="0" smtClean="0"/>
          </a:p>
          <a:p>
            <a:pPr marL="285750" indent="-285750">
              <a:buFont typeface="Arial" panose="020B0604020202020204" pitchFamily="34" charset="0"/>
              <a:buChar char="•"/>
            </a:pPr>
            <a:r>
              <a:rPr lang="en-US" sz="1800" b="0" dirty="0" smtClean="0"/>
              <a:t>You </a:t>
            </a:r>
            <a:r>
              <a:rPr lang="en-US" sz="1800" b="0" dirty="0"/>
              <a:t>can watch the </a:t>
            </a:r>
            <a:r>
              <a:rPr lang="en-US" sz="1800" b="0" dirty="0" smtClean="0"/>
              <a:t>“Getting Started Webinar</a:t>
            </a:r>
            <a:r>
              <a:rPr lang="en-US" sz="1800" b="0" dirty="0"/>
              <a:t>” to </a:t>
            </a:r>
            <a:r>
              <a:rPr lang="en-CA" sz="1800" b="0" dirty="0" smtClean="0"/>
              <a:t>see how to use learning HUB and create your account</a:t>
            </a:r>
            <a:endParaRPr lang="en-CA" sz="1800" b="0" dirty="0"/>
          </a:p>
          <a:p>
            <a:endParaRPr lang="en-CA" sz="1800" dirty="0"/>
          </a:p>
        </p:txBody>
      </p:sp>
    </p:spTree>
    <p:extLst>
      <p:ext uri="{BB962C8B-B14F-4D97-AF65-F5344CB8AC3E}">
        <p14:creationId xmlns:p14="http://schemas.microsoft.com/office/powerpoint/2010/main" val="274828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1542" y="238289"/>
            <a:ext cx="7707889" cy="696431"/>
          </a:xfrm>
        </p:spPr>
        <p:txBody>
          <a:bodyPr>
            <a:normAutofit lnSpcReduction="10000"/>
          </a:bodyPr>
          <a:lstStyle/>
          <a:p>
            <a:r>
              <a:rPr lang="en-US" dirty="0"/>
              <a:t>Acronyms</a:t>
            </a:r>
            <a:r>
              <a:rPr lang="en-US" b="1" dirty="0"/>
              <a:t> </a:t>
            </a:r>
            <a:r>
              <a:rPr lang="en-US" dirty="0" smtClean="0"/>
              <a:t>List / Terms</a:t>
            </a:r>
            <a:endParaRPr lang="en-CA" dirty="0"/>
          </a:p>
        </p:txBody>
      </p:sp>
      <p:sp>
        <p:nvSpPr>
          <p:cNvPr id="3" name="Text Placeholder 2"/>
          <p:cNvSpPr>
            <a:spLocks noGrp="1"/>
          </p:cNvSpPr>
          <p:nvPr>
            <p:ph type="body" sz="quarter" idx="13"/>
          </p:nvPr>
        </p:nvSpPr>
        <p:spPr>
          <a:xfrm>
            <a:off x="555294" y="1021195"/>
            <a:ext cx="9253724" cy="5313102"/>
          </a:xfrm>
        </p:spPr>
        <p:txBody>
          <a:bodyPr/>
          <a:lstStyle/>
          <a:p>
            <a:pPr>
              <a:buClr>
                <a:srgbClr val="F03F2B"/>
              </a:buClr>
            </a:pPr>
            <a:r>
              <a:rPr lang="en-US" sz="2000" dirty="0"/>
              <a:t>Here are some terms you need to understand:</a:t>
            </a:r>
          </a:p>
          <a:p>
            <a:pPr marL="457200" indent="-457200">
              <a:buClr>
                <a:srgbClr val="F03F2B"/>
              </a:buClr>
              <a:buFont typeface="Wingdings" panose="05000000000000000000" pitchFamily="2" charset="2"/>
              <a:buChar char="§"/>
            </a:pPr>
            <a:r>
              <a:rPr lang="en-US" sz="2000" dirty="0" smtClean="0"/>
              <a:t>HCAP </a:t>
            </a:r>
            <a:r>
              <a:rPr lang="en-US" sz="2000" dirty="0"/>
              <a:t>– Health</a:t>
            </a:r>
            <a:r>
              <a:rPr lang="en-US" sz="2000" dirty="0">
                <a:solidFill>
                  <a:srgbClr val="FF0000"/>
                </a:solidFill>
              </a:rPr>
              <a:t> </a:t>
            </a:r>
            <a:r>
              <a:rPr lang="en-US" sz="2000" dirty="0" smtClean="0"/>
              <a:t>Career </a:t>
            </a:r>
            <a:r>
              <a:rPr lang="en-US" sz="2000" dirty="0"/>
              <a:t>Access Program</a:t>
            </a:r>
          </a:p>
          <a:p>
            <a:pPr marL="457200" indent="-457200">
              <a:buClr>
                <a:srgbClr val="F03F2B"/>
              </a:buClr>
              <a:buFont typeface="Wingdings" panose="05000000000000000000" pitchFamily="2" charset="2"/>
              <a:buChar char="§"/>
            </a:pPr>
            <a:r>
              <a:rPr lang="en-US" sz="2000" dirty="0"/>
              <a:t>HCSW – Health Care Support Worker </a:t>
            </a:r>
          </a:p>
          <a:p>
            <a:pPr marL="457200" indent="-457200">
              <a:buClr>
                <a:srgbClr val="F03F2B"/>
              </a:buClr>
              <a:buFont typeface="Wingdings" panose="05000000000000000000" pitchFamily="2" charset="2"/>
              <a:buChar char="§"/>
            </a:pPr>
            <a:r>
              <a:rPr lang="en-US" sz="2000" dirty="0"/>
              <a:t>PSI – Post Secondary Institution (the school you will be attending)</a:t>
            </a:r>
          </a:p>
          <a:p>
            <a:pPr marL="457200" indent="-457200">
              <a:buClr>
                <a:srgbClr val="F03F2B"/>
              </a:buClr>
              <a:buFont typeface="Wingdings" panose="05000000000000000000" pitchFamily="2" charset="2"/>
              <a:buChar char="§"/>
            </a:pPr>
            <a:r>
              <a:rPr lang="en-US" sz="2000" dirty="0"/>
              <a:t>LTC – Long Term Care </a:t>
            </a:r>
          </a:p>
          <a:p>
            <a:pPr marL="457200" indent="-457200">
              <a:buClr>
                <a:srgbClr val="F03F2B"/>
              </a:buClr>
              <a:buFont typeface="Wingdings" panose="05000000000000000000" pitchFamily="2" charset="2"/>
              <a:buChar char="§"/>
            </a:pPr>
            <a:r>
              <a:rPr lang="en-US" sz="2000" dirty="0"/>
              <a:t>AL – Assisted Living</a:t>
            </a:r>
          </a:p>
          <a:p>
            <a:pPr marL="457200" indent="-457200">
              <a:buClr>
                <a:srgbClr val="F03F2B"/>
              </a:buClr>
              <a:buFont typeface="Wingdings" panose="05000000000000000000" pitchFamily="2" charset="2"/>
              <a:buChar char="§"/>
            </a:pPr>
            <a:r>
              <a:rPr lang="en-US" sz="2000" dirty="0" smtClean="0"/>
              <a:t>Resident</a:t>
            </a:r>
            <a:r>
              <a:rPr lang="en-US" sz="2000" dirty="0"/>
              <a:t> –</a:t>
            </a:r>
            <a:r>
              <a:rPr lang="en-US" sz="2000" dirty="0" smtClean="0"/>
              <a:t> Accepted term </a:t>
            </a:r>
            <a:r>
              <a:rPr lang="en-US" sz="2000" dirty="0"/>
              <a:t>for a person living and receiving care in this care </a:t>
            </a:r>
            <a:r>
              <a:rPr lang="en-US" sz="2000" dirty="0" smtClean="0"/>
              <a:t>community</a:t>
            </a:r>
          </a:p>
          <a:p>
            <a:pPr marL="457200" indent="-457200">
              <a:buClr>
                <a:srgbClr val="F03F2B"/>
              </a:buClr>
              <a:buFont typeface="Wingdings" panose="05000000000000000000" pitchFamily="2" charset="2"/>
              <a:buChar char="§"/>
            </a:pPr>
            <a:r>
              <a:rPr lang="en-US" sz="2000" dirty="0" smtClean="0"/>
              <a:t>CNE – Clinical Nurse Educator</a:t>
            </a:r>
          </a:p>
          <a:p>
            <a:pPr marL="457200" indent="-457200">
              <a:buClr>
                <a:srgbClr val="F03F2B"/>
              </a:buClr>
              <a:buFont typeface="Wingdings" panose="05000000000000000000" pitchFamily="2" charset="2"/>
              <a:buChar char="§"/>
            </a:pPr>
            <a:r>
              <a:rPr lang="en-US" sz="2000" dirty="0" smtClean="0"/>
              <a:t>RN – Registered Nurse</a:t>
            </a:r>
          </a:p>
          <a:p>
            <a:pPr marL="457200" indent="-457200">
              <a:buClr>
                <a:srgbClr val="F03F2B"/>
              </a:buClr>
              <a:buFont typeface="Wingdings" panose="05000000000000000000" pitchFamily="2" charset="2"/>
              <a:buChar char="§"/>
            </a:pPr>
            <a:r>
              <a:rPr lang="en-US" sz="2000" dirty="0" smtClean="0"/>
              <a:t>LPN –Licensed Practical Nurse</a:t>
            </a:r>
          </a:p>
          <a:p>
            <a:pPr marL="457200" indent="-457200">
              <a:buClr>
                <a:srgbClr val="F03F2B"/>
              </a:buClr>
              <a:buFont typeface="Wingdings" panose="05000000000000000000" pitchFamily="2" charset="2"/>
              <a:buChar char="§"/>
            </a:pPr>
            <a:r>
              <a:rPr lang="en-US" sz="2000" dirty="0" smtClean="0"/>
              <a:t>HCA – Health Care Aide also known as RCA – Registered Care Aide</a:t>
            </a:r>
            <a:endParaRPr lang="en-CA" sz="2000" dirty="0"/>
          </a:p>
          <a:p>
            <a:endParaRPr lang="en-CA" sz="2000" dirty="0"/>
          </a:p>
        </p:txBody>
      </p:sp>
    </p:spTree>
    <p:extLst>
      <p:ext uri="{BB962C8B-B14F-4D97-AF65-F5344CB8AC3E}">
        <p14:creationId xmlns:p14="http://schemas.microsoft.com/office/powerpoint/2010/main" val="72330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6233" y="437794"/>
            <a:ext cx="10754632" cy="696431"/>
          </a:xfrm>
        </p:spPr>
        <p:txBody>
          <a:bodyPr>
            <a:normAutofit fontScale="70000" lnSpcReduction="20000"/>
          </a:bodyPr>
          <a:lstStyle/>
          <a:p>
            <a:r>
              <a:rPr lang="en-CA" b="1" dirty="0"/>
              <a:t>Why was the Health Career Access </a:t>
            </a:r>
            <a:r>
              <a:rPr lang="en-CA" b="1" dirty="0" smtClean="0"/>
              <a:t>Program started?</a:t>
            </a:r>
            <a:endParaRPr lang="en-CA" dirty="0"/>
          </a:p>
        </p:txBody>
      </p:sp>
      <p:sp>
        <p:nvSpPr>
          <p:cNvPr id="3" name="Text Placeholder 2"/>
          <p:cNvSpPr>
            <a:spLocks noGrp="1"/>
          </p:cNvSpPr>
          <p:nvPr>
            <p:ph type="body" sz="quarter" idx="13"/>
          </p:nvPr>
        </p:nvSpPr>
        <p:spPr>
          <a:xfrm>
            <a:off x="463854" y="1508298"/>
            <a:ext cx="10969174" cy="3836786"/>
          </a:xfrm>
        </p:spPr>
        <p:txBody>
          <a:bodyPr/>
          <a:lstStyle/>
          <a:p>
            <a:pPr>
              <a:buClr>
                <a:srgbClr val="F03F2B"/>
              </a:buClr>
            </a:pPr>
            <a:r>
              <a:rPr lang="en-US" sz="1800" dirty="0"/>
              <a:t>The COVID-19 </a:t>
            </a:r>
            <a:r>
              <a:rPr lang="en-US" sz="1800" dirty="0" smtClean="0"/>
              <a:t>pandemic increased </a:t>
            </a:r>
            <a:r>
              <a:rPr lang="en-US" sz="1800" dirty="0"/>
              <a:t>the stress on long-term care and assisted </a:t>
            </a:r>
            <a:r>
              <a:rPr lang="en-US" sz="1800" dirty="0" smtClean="0"/>
              <a:t>living communities</a:t>
            </a:r>
            <a:endParaRPr lang="en-US" sz="1800" dirty="0"/>
          </a:p>
          <a:p>
            <a:pPr>
              <a:buClr>
                <a:srgbClr val="F03F2B"/>
              </a:buClr>
              <a:buFont typeface="Wingdings" panose="05000000000000000000" pitchFamily="2" charset="2"/>
              <a:buChar char="§"/>
            </a:pPr>
            <a:endParaRPr lang="en-US" sz="1800" dirty="0" smtClean="0"/>
          </a:p>
          <a:p>
            <a:pPr>
              <a:buClr>
                <a:srgbClr val="F03F2B"/>
              </a:buClr>
            </a:pPr>
            <a:r>
              <a:rPr lang="en-US" sz="1800" dirty="0" smtClean="0"/>
              <a:t>To </a:t>
            </a:r>
            <a:r>
              <a:rPr lang="en-US" sz="1800" dirty="0"/>
              <a:t>address this need the British Columbia </a:t>
            </a:r>
            <a:r>
              <a:rPr lang="en-US" sz="1800" dirty="0" smtClean="0"/>
              <a:t>government </a:t>
            </a:r>
            <a:r>
              <a:rPr lang="en-US" sz="1800" dirty="0"/>
              <a:t>launched the </a:t>
            </a:r>
            <a:r>
              <a:rPr lang="en-US" sz="1800" dirty="0" smtClean="0"/>
              <a:t>Health Career Access Program to:</a:t>
            </a:r>
          </a:p>
          <a:p>
            <a:pPr>
              <a:buClr>
                <a:srgbClr val="F03F2B"/>
              </a:buClr>
            </a:pPr>
            <a:endParaRPr lang="en-US" sz="1800" dirty="0"/>
          </a:p>
          <a:p>
            <a:pPr marL="731520" lvl="1" indent="-457200">
              <a:buClr>
                <a:srgbClr val="F03F2B"/>
              </a:buClr>
              <a:buFont typeface="+mj-lt"/>
              <a:buAutoNum type="arabicPeriod"/>
            </a:pPr>
            <a:r>
              <a:rPr lang="en-US" sz="1800" dirty="0"/>
              <a:t>Hire </a:t>
            </a:r>
            <a:r>
              <a:rPr lang="en-US" sz="1800" dirty="0" smtClean="0"/>
              <a:t>Health Care Support Workers </a:t>
            </a:r>
            <a:r>
              <a:rPr lang="en-US" sz="1800" dirty="0"/>
              <a:t>(HCSW), a new role that provides non-direct care that supports the residents and </a:t>
            </a:r>
            <a:r>
              <a:rPr lang="en-US" sz="1800" dirty="0" smtClean="0"/>
              <a:t>current staff</a:t>
            </a:r>
          </a:p>
          <a:p>
            <a:pPr marL="731520" lvl="1" indent="-457200">
              <a:buClr>
                <a:srgbClr val="F03F2B"/>
              </a:buClr>
              <a:buFont typeface="+mj-lt"/>
              <a:buAutoNum type="arabicPeriod"/>
            </a:pPr>
            <a:endParaRPr lang="en-US" sz="1800" dirty="0"/>
          </a:p>
          <a:p>
            <a:pPr marL="731520" lvl="1" indent="-457200">
              <a:buClr>
                <a:srgbClr val="F03F2B"/>
              </a:buClr>
              <a:buFont typeface="+mj-lt"/>
              <a:buAutoNum type="arabicPeriod"/>
            </a:pPr>
            <a:r>
              <a:rPr lang="en-US" sz="1800" dirty="0"/>
              <a:t>Supports </a:t>
            </a:r>
            <a:r>
              <a:rPr lang="en-US" sz="1800" dirty="0" smtClean="0"/>
              <a:t>participants </a:t>
            </a:r>
            <a:r>
              <a:rPr lang="en-US" sz="1800" dirty="0"/>
              <a:t>to go to school to become health care assistants (HCA) to relieve the shortage </a:t>
            </a:r>
            <a:r>
              <a:rPr lang="en-US" sz="1800" dirty="0" smtClean="0"/>
              <a:t>of HCA’s </a:t>
            </a:r>
            <a:r>
              <a:rPr lang="en-US" sz="1800" dirty="0"/>
              <a:t>in our province</a:t>
            </a:r>
          </a:p>
          <a:p>
            <a:endParaRPr lang="en-CA" sz="1800" dirty="0"/>
          </a:p>
        </p:txBody>
      </p:sp>
    </p:spTree>
    <p:extLst>
      <p:ext uri="{BB962C8B-B14F-4D97-AF65-F5344CB8AC3E}">
        <p14:creationId xmlns:p14="http://schemas.microsoft.com/office/powerpoint/2010/main" val="181100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7920" y="263227"/>
            <a:ext cx="11486153" cy="696431"/>
          </a:xfrm>
        </p:spPr>
        <p:txBody>
          <a:bodyPr>
            <a:normAutofit fontScale="77500" lnSpcReduction="20000"/>
          </a:bodyPr>
          <a:lstStyle/>
          <a:p>
            <a:r>
              <a:rPr lang="en-US" dirty="0"/>
              <a:t>Your health care support worker position </a:t>
            </a:r>
            <a:r>
              <a:rPr lang="en-US" dirty="0" smtClean="0"/>
              <a:t>and </a:t>
            </a:r>
            <a:r>
              <a:rPr lang="en-US" dirty="0"/>
              <a:t>obligations</a:t>
            </a:r>
            <a:endParaRPr lang="en-CA" dirty="0"/>
          </a:p>
        </p:txBody>
      </p:sp>
      <p:sp>
        <p:nvSpPr>
          <p:cNvPr id="4" name="Rounded Rectangle 3"/>
          <p:cNvSpPr/>
          <p:nvPr/>
        </p:nvSpPr>
        <p:spPr>
          <a:xfrm>
            <a:off x="781584" y="1983003"/>
            <a:ext cx="10525832" cy="706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a:latin typeface="Arial" panose="020B0604020202020204" pitchFamily="34" charset="0"/>
              <a:cs typeface="Arial" panose="020B0604020202020204" pitchFamily="34" charset="0"/>
            </a:endParaRPr>
          </a:p>
        </p:txBody>
      </p:sp>
      <p:sp>
        <p:nvSpPr>
          <p:cNvPr id="5" name="Rounded Rectangle 4"/>
          <p:cNvSpPr/>
          <p:nvPr/>
        </p:nvSpPr>
        <p:spPr>
          <a:xfrm>
            <a:off x="748593" y="1077807"/>
            <a:ext cx="10558823" cy="65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sz="quarter" idx="13"/>
          </p:nvPr>
        </p:nvSpPr>
        <p:spPr>
          <a:xfrm>
            <a:off x="1357212" y="1266948"/>
            <a:ext cx="9478168" cy="564056"/>
          </a:xfrm>
        </p:spPr>
        <p:txBody>
          <a:bodyPr/>
          <a:lstStyle/>
          <a:p>
            <a:r>
              <a:rPr lang="en-US" sz="1400" dirty="0"/>
              <a:t>Your HCSW role </a:t>
            </a:r>
            <a:r>
              <a:rPr lang="en-US" sz="1400" dirty="0" smtClean="0"/>
              <a:t>is temporary</a:t>
            </a:r>
            <a:r>
              <a:rPr lang="en-US" sz="1400" dirty="0"/>
              <a:t>, full </a:t>
            </a:r>
            <a:r>
              <a:rPr lang="en-US" sz="1400" dirty="0" smtClean="0"/>
              <a:t>time; while </a:t>
            </a:r>
            <a:r>
              <a:rPr lang="en-US" sz="1400" dirty="0"/>
              <a:t>you work at our </a:t>
            </a:r>
            <a:r>
              <a:rPr lang="en-US" sz="1400" dirty="0" smtClean="0"/>
              <a:t>facility as an HCSW</a:t>
            </a:r>
            <a:endParaRPr lang="en-CA" dirty="0"/>
          </a:p>
        </p:txBody>
      </p:sp>
      <p:sp>
        <p:nvSpPr>
          <p:cNvPr id="7" name="Text Placeholder 2"/>
          <p:cNvSpPr txBox="1">
            <a:spLocks/>
          </p:cNvSpPr>
          <p:nvPr/>
        </p:nvSpPr>
        <p:spPr>
          <a:xfrm>
            <a:off x="1357212" y="2204101"/>
            <a:ext cx="9478168" cy="5640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12- </a:t>
            </a:r>
            <a:r>
              <a:rPr lang="en-US" sz="1400" dirty="0" smtClean="0"/>
              <a:t>18 months and then followed by 12 month return of service</a:t>
            </a:r>
            <a:endParaRPr lang="en-CA" dirty="0"/>
          </a:p>
        </p:txBody>
      </p:sp>
      <p:sp>
        <p:nvSpPr>
          <p:cNvPr id="8" name="Rounded Rectangle 7"/>
          <p:cNvSpPr/>
          <p:nvPr/>
        </p:nvSpPr>
        <p:spPr>
          <a:xfrm>
            <a:off x="781584" y="2941450"/>
            <a:ext cx="10525832" cy="1206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a:latin typeface="Arial" panose="020B0604020202020204" pitchFamily="34" charset="0"/>
              <a:cs typeface="Arial" panose="020B0604020202020204" pitchFamily="34" charset="0"/>
            </a:endParaRPr>
          </a:p>
        </p:txBody>
      </p:sp>
      <p:sp>
        <p:nvSpPr>
          <p:cNvPr id="10" name="Text Placeholder 2"/>
          <p:cNvSpPr txBox="1">
            <a:spLocks/>
          </p:cNvSpPr>
          <p:nvPr/>
        </p:nvSpPr>
        <p:spPr>
          <a:xfrm>
            <a:off x="1357212" y="3183577"/>
            <a:ext cx="9478168" cy="8736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The Ministry of Health will cover the cost of your salary as a health care support worker (HCSW), for the cost of your schooling, and pay you an educational stipend to help cover living expenses while you are attending school.</a:t>
            </a:r>
          </a:p>
          <a:p>
            <a:endParaRPr lang="en-CA" dirty="0"/>
          </a:p>
        </p:txBody>
      </p:sp>
      <p:sp>
        <p:nvSpPr>
          <p:cNvPr id="11" name="Rounded Rectangle 10"/>
          <p:cNvSpPr/>
          <p:nvPr/>
        </p:nvSpPr>
        <p:spPr>
          <a:xfrm>
            <a:off x="781584" y="4412564"/>
            <a:ext cx="10525832" cy="963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a:latin typeface="Arial" panose="020B0604020202020204" pitchFamily="34" charset="0"/>
              <a:cs typeface="Arial" panose="020B0604020202020204" pitchFamily="34" charset="0"/>
            </a:endParaRPr>
          </a:p>
        </p:txBody>
      </p:sp>
      <p:sp>
        <p:nvSpPr>
          <p:cNvPr id="12" name="Text Placeholder 2"/>
          <p:cNvSpPr txBox="1">
            <a:spLocks/>
          </p:cNvSpPr>
          <p:nvPr/>
        </p:nvSpPr>
        <p:spPr>
          <a:xfrm>
            <a:off x="1357212" y="4612297"/>
            <a:ext cx="9478168" cy="5640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9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In turn you must work for one year as a HCA </a:t>
            </a:r>
            <a:r>
              <a:rPr lang="en-US" sz="1400" dirty="0" smtClean="0"/>
              <a:t>at your site of hire into HCAP or </a:t>
            </a:r>
            <a:r>
              <a:rPr lang="en-US" sz="1400" dirty="0"/>
              <a:t>you have to pay the government back for </a:t>
            </a:r>
            <a:r>
              <a:rPr lang="en-US" sz="1400" dirty="0" smtClean="0"/>
              <a:t>the cost </a:t>
            </a:r>
            <a:r>
              <a:rPr lang="en-US" sz="1400" dirty="0"/>
              <a:t>of </a:t>
            </a:r>
            <a:r>
              <a:rPr lang="en-US" sz="1400" dirty="0" smtClean="0"/>
              <a:t>your </a:t>
            </a:r>
            <a:r>
              <a:rPr lang="en-US" sz="1400" dirty="0"/>
              <a:t>schooling. </a:t>
            </a:r>
            <a:r>
              <a:rPr lang="en-US" sz="1400" dirty="0" smtClean="0"/>
              <a:t>This </a:t>
            </a:r>
            <a:r>
              <a:rPr lang="en-US" sz="1400" dirty="0"/>
              <a:t>is called </a:t>
            </a:r>
            <a:r>
              <a:rPr lang="en-US" sz="1400" dirty="0" smtClean="0"/>
              <a:t>the Return </a:t>
            </a:r>
            <a:r>
              <a:rPr lang="en-US" sz="1400" dirty="0"/>
              <a:t>of </a:t>
            </a:r>
            <a:r>
              <a:rPr lang="en-US" sz="1400" dirty="0" smtClean="0"/>
              <a:t>Service </a:t>
            </a:r>
            <a:r>
              <a:rPr lang="en-US" sz="1400" dirty="0"/>
              <a:t>agreement</a:t>
            </a:r>
          </a:p>
          <a:p>
            <a:endParaRPr lang="en-CA" dirty="0"/>
          </a:p>
        </p:txBody>
      </p:sp>
    </p:spTree>
    <p:extLst>
      <p:ext uri="{BB962C8B-B14F-4D97-AF65-F5344CB8AC3E}">
        <p14:creationId xmlns:p14="http://schemas.microsoft.com/office/powerpoint/2010/main" val="62709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4670" y="238288"/>
            <a:ext cx="7707889" cy="696431"/>
          </a:xfrm>
        </p:spPr>
        <p:txBody>
          <a:bodyPr>
            <a:normAutofit lnSpcReduction="10000"/>
          </a:bodyPr>
          <a:lstStyle/>
          <a:p>
            <a:r>
              <a:rPr lang="en-US" dirty="0"/>
              <a:t>Here is how it works:</a:t>
            </a:r>
            <a:endParaRPr lang="en-CA" dirty="0"/>
          </a:p>
        </p:txBody>
      </p:sp>
      <p:sp>
        <p:nvSpPr>
          <p:cNvPr id="4" name="Rounded Rectangle 3"/>
          <p:cNvSpPr/>
          <p:nvPr/>
        </p:nvSpPr>
        <p:spPr>
          <a:xfrm>
            <a:off x="366208" y="1111057"/>
            <a:ext cx="2609748" cy="2039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1"/>
                </a:solidFill>
                <a:latin typeface="Arial" panose="020B0604020202020204" pitchFamily="34" charset="0"/>
                <a:cs typeface="Arial" panose="020B0604020202020204" pitchFamily="34" charset="0"/>
              </a:rPr>
              <a:t>Work as a health care support worker (HCSW), 37.5 hour a week</a:t>
            </a:r>
            <a:endParaRPr lang="en-CA"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3186994" y="1111056"/>
            <a:ext cx="2609748" cy="2039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1"/>
                </a:solidFill>
                <a:latin typeface="Arial" panose="020B0604020202020204" pitchFamily="34" charset="0"/>
                <a:cs typeface="Arial" panose="020B0604020202020204" pitchFamily="34" charset="0"/>
              </a:rPr>
              <a:t>You are matched with a school, complete your application successfully and go to school</a:t>
            </a:r>
          </a:p>
          <a:p>
            <a:pPr algn="ctr"/>
            <a:r>
              <a:rPr lang="en-CA">
                <a:solidFill>
                  <a:schemeClr val="bg1"/>
                </a:solidFill>
                <a:latin typeface="Arial" panose="020B0604020202020204" pitchFamily="34" charset="0"/>
                <a:cs typeface="Arial" panose="020B0604020202020204" pitchFamily="34" charset="0"/>
              </a:rPr>
              <a:t>Fulltime</a:t>
            </a:r>
            <a:endParaRPr lang="en-CA" dirty="0">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6007780" y="1111055"/>
            <a:ext cx="2609748" cy="2039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You work as a HCSW during extended breaks</a:t>
            </a:r>
            <a:endParaRPr lang="en-CA" dirty="0">
              <a:solidFill>
                <a:schemeClr val="bg1"/>
              </a:solidFill>
              <a:latin typeface="Arial" panose="020B0604020202020204" pitchFamily="34" charset="0"/>
              <a:cs typeface="Arial" panose="020B0604020202020204" pitchFamily="34" charset="0"/>
            </a:endParaRPr>
          </a:p>
        </p:txBody>
      </p:sp>
      <p:sp>
        <p:nvSpPr>
          <p:cNvPr id="10" name="Rounded Rectangle 9"/>
          <p:cNvSpPr/>
          <p:nvPr/>
        </p:nvSpPr>
        <p:spPr>
          <a:xfrm>
            <a:off x="8828566" y="1111055"/>
            <a:ext cx="2609748" cy="2039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You graduate and become a registered health care assistant (HCA)</a:t>
            </a:r>
            <a:endParaRPr lang="en-CA" dirty="0">
              <a:solidFill>
                <a:schemeClr val="bg1"/>
              </a:solidFill>
              <a:latin typeface="Arial" panose="020B0604020202020204" pitchFamily="34" charset="0"/>
              <a:cs typeface="Arial" panose="020B0604020202020204" pitchFamily="34" charset="0"/>
            </a:endParaRPr>
          </a:p>
        </p:txBody>
      </p:sp>
      <p:sp>
        <p:nvSpPr>
          <p:cNvPr id="11" name="Rounded Rectangle 10"/>
          <p:cNvSpPr/>
          <p:nvPr/>
        </p:nvSpPr>
        <p:spPr>
          <a:xfrm>
            <a:off x="366208" y="3532831"/>
            <a:ext cx="2609748" cy="2039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You apply for posted HCA positions</a:t>
            </a:r>
            <a:endParaRPr lang="en-CA" dirty="0">
              <a:solidFill>
                <a:schemeClr val="bg1"/>
              </a:solidFill>
              <a:latin typeface="Arial" panose="020B0604020202020204" pitchFamily="34" charset="0"/>
              <a:cs typeface="Arial" panose="020B0604020202020204" pitchFamily="34" charset="0"/>
            </a:endParaRPr>
          </a:p>
        </p:txBody>
      </p:sp>
      <p:sp>
        <p:nvSpPr>
          <p:cNvPr id="12" name="Rounded Rectangle 11"/>
          <p:cNvSpPr/>
          <p:nvPr/>
        </p:nvSpPr>
        <p:spPr>
          <a:xfrm>
            <a:off x="3186994" y="3399905"/>
            <a:ext cx="2609748" cy="2269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You are hired by our facility as a  casual HCA at minimum; officially starting your 12 month  </a:t>
            </a:r>
            <a:endParaRPr lang="en-US" dirty="0"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Return </a:t>
            </a:r>
            <a:r>
              <a:rPr lang="en-US" dirty="0">
                <a:solidFill>
                  <a:schemeClr val="bg1"/>
                </a:solidFill>
                <a:latin typeface="Arial" panose="020B0604020202020204" pitchFamily="34" charset="0"/>
                <a:cs typeface="Arial" panose="020B0604020202020204" pitchFamily="34" charset="0"/>
              </a:rPr>
              <a:t>of Service</a:t>
            </a:r>
          </a:p>
          <a:p>
            <a:pPr algn="ctr"/>
            <a:r>
              <a:rPr lang="en-US" dirty="0">
                <a:solidFill>
                  <a:schemeClr val="bg1"/>
                </a:solidFill>
                <a:latin typeface="Arial" panose="020B0604020202020204" pitchFamily="34" charset="0"/>
                <a:cs typeface="Arial" panose="020B0604020202020204" pitchFamily="34" charset="0"/>
              </a:rPr>
              <a:t>(ROS)</a:t>
            </a:r>
            <a:endParaRPr lang="en-CA" dirty="0">
              <a:solidFill>
                <a:schemeClr val="bg1"/>
              </a:solidFill>
              <a:latin typeface="Arial" panose="020B0604020202020204" pitchFamily="34" charset="0"/>
              <a:cs typeface="Arial" panose="020B0604020202020204" pitchFamily="34" charset="0"/>
            </a:endParaRPr>
          </a:p>
        </p:txBody>
      </p:sp>
      <p:sp>
        <p:nvSpPr>
          <p:cNvPr id="13" name="Rounded Rectangle 12"/>
          <p:cNvSpPr/>
          <p:nvPr/>
        </p:nvSpPr>
        <p:spPr>
          <a:xfrm>
            <a:off x="6007780" y="3532829"/>
            <a:ext cx="2609748" cy="2039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You complete your 12 month ROS !! </a:t>
            </a:r>
          </a:p>
          <a:p>
            <a:pPr algn="ctr"/>
            <a:r>
              <a:rPr lang="en-US">
                <a:solidFill>
                  <a:schemeClr val="bg1"/>
                </a:solidFill>
                <a:latin typeface="Arial" panose="020B0604020202020204" pitchFamily="34" charset="0"/>
                <a:cs typeface="Arial" panose="020B0604020202020204" pitchFamily="34" charset="0"/>
              </a:rPr>
              <a:t>And continue to work with our team, supporting our residents</a:t>
            </a:r>
            <a:endParaRPr lang="en-CA" dirty="0">
              <a:solidFill>
                <a:schemeClr val="bg1"/>
              </a:solidFill>
              <a:latin typeface="Arial" panose="020B0604020202020204" pitchFamily="34" charset="0"/>
              <a:cs typeface="Arial" panose="020B0604020202020204" pitchFamily="34" charset="0"/>
            </a:endParaRPr>
          </a:p>
        </p:txBody>
      </p:sp>
      <p:sp>
        <p:nvSpPr>
          <p:cNvPr id="15" name="Arrow: Right 2">
            <a:extLst>
              <a:ext uri="{FF2B5EF4-FFF2-40B4-BE49-F238E27FC236}">
                <a16:creationId xmlns:a16="http://schemas.microsoft.com/office/drawing/2014/main" id="{6A43B514-6FAA-4D29-8847-FE842F4E369E}"/>
              </a:ext>
            </a:extLst>
          </p:cNvPr>
          <p:cNvSpPr/>
          <p:nvPr/>
        </p:nvSpPr>
        <p:spPr>
          <a:xfrm>
            <a:off x="2826775" y="1891908"/>
            <a:ext cx="5094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Arrow: Right 2">
            <a:extLst>
              <a:ext uri="{FF2B5EF4-FFF2-40B4-BE49-F238E27FC236}">
                <a16:creationId xmlns:a16="http://schemas.microsoft.com/office/drawing/2014/main" id="{6A43B514-6FAA-4D29-8847-FE842F4E369E}"/>
              </a:ext>
            </a:extLst>
          </p:cNvPr>
          <p:cNvSpPr/>
          <p:nvPr/>
        </p:nvSpPr>
        <p:spPr>
          <a:xfrm>
            <a:off x="5647561" y="1891908"/>
            <a:ext cx="5094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Right 2">
            <a:extLst>
              <a:ext uri="{FF2B5EF4-FFF2-40B4-BE49-F238E27FC236}">
                <a16:creationId xmlns:a16="http://schemas.microsoft.com/office/drawing/2014/main" id="{6A43B514-6FAA-4D29-8847-FE842F4E369E}"/>
              </a:ext>
            </a:extLst>
          </p:cNvPr>
          <p:cNvSpPr/>
          <p:nvPr/>
        </p:nvSpPr>
        <p:spPr>
          <a:xfrm>
            <a:off x="8468347" y="1964537"/>
            <a:ext cx="5094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Arrow: Right 2">
            <a:extLst>
              <a:ext uri="{FF2B5EF4-FFF2-40B4-BE49-F238E27FC236}">
                <a16:creationId xmlns:a16="http://schemas.microsoft.com/office/drawing/2014/main" id="{6A43B514-6FAA-4D29-8847-FE842F4E369E}"/>
              </a:ext>
            </a:extLst>
          </p:cNvPr>
          <p:cNvSpPr/>
          <p:nvPr/>
        </p:nvSpPr>
        <p:spPr>
          <a:xfrm>
            <a:off x="11394652" y="1964537"/>
            <a:ext cx="5094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Arrow: Right 2">
            <a:extLst>
              <a:ext uri="{FF2B5EF4-FFF2-40B4-BE49-F238E27FC236}">
                <a16:creationId xmlns:a16="http://schemas.microsoft.com/office/drawing/2014/main" id="{6A43B514-6FAA-4D29-8847-FE842F4E369E}"/>
              </a:ext>
            </a:extLst>
          </p:cNvPr>
          <p:cNvSpPr/>
          <p:nvPr/>
        </p:nvSpPr>
        <p:spPr>
          <a:xfrm>
            <a:off x="29970" y="4310246"/>
            <a:ext cx="5094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Right 2">
            <a:extLst>
              <a:ext uri="{FF2B5EF4-FFF2-40B4-BE49-F238E27FC236}">
                <a16:creationId xmlns:a16="http://schemas.microsoft.com/office/drawing/2014/main" id="{6A43B514-6FAA-4D29-8847-FE842F4E369E}"/>
              </a:ext>
            </a:extLst>
          </p:cNvPr>
          <p:cNvSpPr/>
          <p:nvPr/>
        </p:nvSpPr>
        <p:spPr>
          <a:xfrm>
            <a:off x="2826775" y="4310246"/>
            <a:ext cx="5094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Arrow: Right 2">
            <a:extLst>
              <a:ext uri="{FF2B5EF4-FFF2-40B4-BE49-F238E27FC236}">
                <a16:creationId xmlns:a16="http://schemas.microsoft.com/office/drawing/2014/main" id="{6A43B514-6FAA-4D29-8847-FE842F4E369E}"/>
              </a:ext>
            </a:extLst>
          </p:cNvPr>
          <p:cNvSpPr/>
          <p:nvPr/>
        </p:nvSpPr>
        <p:spPr>
          <a:xfrm>
            <a:off x="5623580" y="4310246"/>
            <a:ext cx="5094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Arrow: Right 2">
            <a:extLst>
              <a:ext uri="{FF2B5EF4-FFF2-40B4-BE49-F238E27FC236}">
                <a16:creationId xmlns:a16="http://schemas.microsoft.com/office/drawing/2014/main" id="{6A43B514-6FAA-4D29-8847-FE842F4E369E}"/>
              </a:ext>
            </a:extLst>
          </p:cNvPr>
          <p:cNvSpPr/>
          <p:nvPr/>
        </p:nvSpPr>
        <p:spPr>
          <a:xfrm>
            <a:off x="8468347" y="4310246"/>
            <a:ext cx="5094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Picture 22" descr="Background pattern&#10;&#10;Description automatically generated with medium confidence">
            <a:extLst>
              <a:ext uri="{FF2B5EF4-FFF2-40B4-BE49-F238E27FC236}">
                <a16:creationId xmlns:a16="http://schemas.microsoft.com/office/drawing/2014/main" id="{FA4278A8-A070-4E19-918C-84BC67A64746}"/>
              </a:ext>
            </a:extLst>
          </p:cNvPr>
          <p:cNvPicPr>
            <a:picLocks noChangeAspect="1"/>
          </p:cNvPicPr>
          <p:nvPr/>
        </p:nvPicPr>
        <p:blipFill>
          <a:blip r:embed="rId2">
            <a:extLst>
              <a:ext uri="{837473B0-CC2E-450A-ABE3-18F120FF3D39}">
                <a1611:picAttrSrcUrl xmlns="" xmlns:a1611="http://schemas.microsoft.com/office/drawing/2016/11/main" r:id="rId4"/>
              </a:ext>
            </a:extLst>
          </a:blip>
          <a:stretch>
            <a:fillRect/>
          </a:stretch>
        </p:blipFill>
        <p:spPr>
          <a:xfrm>
            <a:off x="9081951" y="3399905"/>
            <a:ext cx="2928918" cy="2013631"/>
          </a:xfrm>
          <a:prstGeom prst="rect">
            <a:avLst/>
          </a:prstGeom>
        </p:spPr>
      </p:pic>
    </p:spTree>
    <p:extLst>
      <p:ext uri="{BB962C8B-B14F-4D97-AF65-F5344CB8AC3E}">
        <p14:creationId xmlns:p14="http://schemas.microsoft.com/office/powerpoint/2010/main" val="226951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7920" y="304790"/>
            <a:ext cx="7707889" cy="696431"/>
          </a:xfrm>
        </p:spPr>
        <p:txBody>
          <a:bodyPr>
            <a:normAutofit fontScale="70000" lnSpcReduction="20000"/>
          </a:bodyPr>
          <a:lstStyle/>
          <a:p>
            <a:r>
              <a:rPr lang="en-US" dirty="0"/>
              <a:t>Health care support worker (HCSW) role</a:t>
            </a:r>
            <a:endParaRPr lang="en-CA" dirty="0"/>
          </a:p>
        </p:txBody>
      </p:sp>
      <p:sp>
        <p:nvSpPr>
          <p:cNvPr id="3" name="Text Placeholder 2"/>
          <p:cNvSpPr>
            <a:spLocks noGrp="1"/>
          </p:cNvSpPr>
          <p:nvPr>
            <p:ph type="body" sz="quarter" idx="13"/>
          </p:nvPr>
        </p:nvSpPr>
        <p:spPr>
          <a:xfrm>
            <a:off x="688298" y="921443"/>
            <a:ext cx="7703272" cy="3110229"/>
          </a:xfrm>
        </p:spPr>
        <p:txBody>
          <a:bodyPr/>
          <a:lstStyle/>
          <a:p>
            <a:pPr marL="285750" lvl="0" indent="-285750">
              <a:buFont typeface="Arial" panose="020B0604020202020204" pitchFamily="34" charset="0"/>
              <a:buChar char="•"/>
            </a:pPr>
            <a:r>
              <a:rPr lang="en-CA" sz="1400" dirty="0"/>
              <a:t>You are part of the care team </a:t>
            </a:r>
            <a:endParaRPr lang="en-US" sz="1400" dirty="0"/>
          </a:p>
          <a:p>
            <a:pPr marL="285750" lvl="0" indent="-285750">
              <a:buFont typeface="Arial" panose="020B0604020202020204" pitchFamily="34" charset="0"/>
              <a:buChar char="•"/>
            </a:pPr>
            <a:r>
              <a:rPr lang="en-CA" sz="1400" dirty="0"/>
              <a:t>You will be supervised by a regulated staff member such as a registered nurse or licensed practical nurse </a:t>
            </a:r>
            <a:endParaRPr lang="en-US" sz="1400" dirty="0"/>
          </a:p>
          <a:p>
            <a:pPr marL="285750" lvl="0" indent="-285750">
              <a:buFont typeface="Arial" panose="020B0604020202020204" pitchFamily="34" charset="0"/>
              <a:buChar char="•"/>
            </a:pPr>
            <a:r>
              <a:rPr lang="en-CA" sz="1400" dirty="0"/>
              <a:t>You may also receive direction from the care team member you are working with, for example, the HCA may ask you to make a patient’s bed.</a:t>
            </a:r>
            <a:endParaRPr lang="en-US" sz="1400" dirty="0"/>
          </a:p>
          <a:p>
            <a:pPr marL="285750" lvl="0" indent="-285750">
              <a:buFont typeface="Arial" panose="020B0604020202020204" pitchFamily="34" charset="0"/>
              <a:buChar char="•"/>
            </a:pPr>
            <a:r>
              <a:rPr lang="en-CA" sz="1400" dirty="0"/>
              <a:t>You will be given a daily schedule, so you know what you are doing at what time.</a:t>
            </a:r>
            <a:endParaRPr lang="en-US" sz="1400" dirty="0"/>
          </a:p>
          <a:p>
            <a:pPr marL="285750" lvl="0" indent="-285750">
              <a:buFont typeface="Arial" panose="020B0604020202020204" pitchFamily="34" charset="0"/>
              <a:buChar char="•"/>
            </a:pPr>
            <a:r>
              <a:rPr lang="en-CA" sz="1400" dirty="0"/>
              <a:t>On the next slide are some thing you can and can not do as a HCSW. Remember its ok to say I don’t think I can do that, and discuss the task with your supervisor if you are unsure</a:t>
            </a:r>
            <a:endParaRPr lang="en-US" sz="1400" dirty="0"/>
          </a:p>
          <a:p>
            <a:endParaRPr lang="en-CA" sz="1400" dirty="0"/>
          </a:p>
        </p:txBody>
      </p:sp>
      <p:pic>
        <p:nvPicPr>
          <p:cNvPr id="4" name="Picture 3" descr="C:\Users\eteillet\AppData\Local\Microsoft\Windows\INetCache\Content.MSO\61F2F105.tmp"/>
          <p:cNvPicPr/>
          <p:nvPr/>
        </p:nvPicPr>
        <p:blipFill>
          <a:blip r:embed="rId2">
            <a:extLst>
              <a:ext uri="{28A0092B-C50C-407E-A947-70E740481C1C}">
                <a14:useLocalDpi xmlns:a14="http://schemas.microsoft.com/office/drawing/2010/main" val="0"/>
              </a:ext>
            </a:extLst>
          </a:blip>
          <a:srcRect/>
          <a:stretch>
            <a:fillRect/>
          </a:stretch>
        </p:blipFill>
        <p:spPr bwMode="auto">
          <a:xfrm>
            <a:off x="8861367" y="3658825"/>
            <a:ext cx="2959331" cy="1802637"/>
          </a:xfrm>
          <a:prstGeom prst="rect">
            <a:avLst/>
          </a:prstGeom>
          <a:noFill/>
          <a:ln>
            <a:noFill/>
          </a:ln>
        </p:spPr>
      </p:pic>
      <p:pic>
        <p:nvPicPr>
          <p:cNvPr id="5" name="Picture 4"/>
          <p:cNvPicPr>
            <a:picLocks noChangeAspect="1"/>
          </p:cNvPicPr>
          <p:nvPr/>
        </p:nvPicPr>
        <p:blipFill>
          <a:blip r:embed="rId3"/>
          <a:stretch>
            <a:fillRect/>
          </a:stretch>
        </p:blipFill>
        <p:spPr>
          <a:xfrm>
            <a:off x="399853" y="3602181"/>
            <a:ext cx="4287589" cy="2806932"/>
          </a:xfrm>
          <a:prstGeom prst="rect">
            <a:avLst/>
          </a:prstGeom>
        </p:spPr>
      </p:pic>
      <p:pic>
        <p:nvPicPr>
          <p:cNvPr id="6" name="Picture 5"/>
          <p:cNvPicPr>
            <a:picLocks noChangeAspect="1"/>
          </p:cNvPicPr>
          <p:nvPr/>
        </p:nvPicPr>
        <p:blipFill>
          <a:blip r:embed="rId4"/>
          <a:stretch>
            <a:fillRect/>
          </a:stretch>
        </p:blipFill>
        <p:spPr>
          <a:xfrm>
            <a:off x="4872631" y="3602181"/>
            <a:ext cx="3704128" cy="2467408"/>
          </a:xfrm>
          <a:prstGeom prst="rect">
            <a:avLst/>
          </a:prstGeom>
        </p:spPr>
      </p:pic>
    </p:spTree>
    <p:extLst>
      <p:ext uri="{BB962C8B-B14F-4D97-AF65-F5344CB8AC3E}">
        <p14:creationId xmlns:p14="http://schemas.microsoft.com/office/powerpoint/2010/main" val="950907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aser Health_General_PowerPoint_Template_2023" id="{3B98F8D9-7DF4-4763-A8A7-1D3EB1E2D24B}" vid="{CE99D761-74B4-4DC7-8A98-1E85E8DF8D7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38087CF6D2240B47A804138A147E2" ma:contentTypeVersion="16" ma:contentTypeDescription="Create a new document." ma:contentTypeScope="" ma:versionID="07e6b92aeaf3ad98a09cd25f050bed96">
  <xsd:schema xmlns:xsd="http://www.w3.org/2001/XMLSchema" xmlns:xs="http://www.w3.org/2001/XMLSchema" xmlns:p="http://schemas.microsoft.com/office/2006/metadata/properties" xmlns:ns3="e6ef56f9-21e3-49b5-8a37-84740384788b" xmlns:ns4="f4e835ab-b7a4-448e-b2b8-8eb856892b77" targetNamespace="http://schemas.microsoft.com/office/2006/metadata/properties" ma:root="true" ma:fieldsID="81f0b19e5eb8b6f2432f9d16f73a8486" ns3:_="" ns4:_="">
    <xsd:import namespace="e6ef56f9-21e3-49b5-8a37-84740384788b"/>
    <xsd:import namespace="f4e835ab-b7a4-448e-b2b8-8eb856892b7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_activity" minOccurs="0"/>
                <xsd:element ref="ns4:MediaServiceObjectDetectorVersions" minOccurs="0"/>
                <xsd:element ref="ns4:MediaServiceSystemTags" minOccurs="0"/>
                <xsd:element ref="ns4:MediaServiceOCR" minOccurs="0"/>
                <xsd:element ref="ns4:MediaLengthInSecond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f56f9-21e3-49b5-8a37-8474038478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e835ab-b7a4-448e-b2b8-8eb856892b7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4e835ab-b7a4-448e-b2b8-8eb856892b77" xsi:nil="true"/>
  </documentManagement>
</p:properties>
</file>

<file path=customXml/itemProps1.xml><?xml version="1.0" encoding="utf-8"?>
<ds:datastoreItem xmlns:ds="http://schemas.openxmlformats.org/officeDocument/2006/customXml" ds:itemID="{16D28210-E944-4D86-A028-46C9E5B414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f56f9-21e3-49b5-8a37-84740384788b"/>
    <ds:schemaRef ds:uri="f4e835ab-b7a4-448e-b2b8-8eb856892b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D024B9-75EA-4D4E-9540-708EEC30DE8E}">
  <ds:schemaRefs>
    <ds:schemaRef ds:uri="http://schemas.microsoft.com/sharepoint/v3/contenttype/forms"/>
  </ds:schemaRefs>
</ds:datastoreItem>
</file>

<file path=customXml/itemProps3.xml><?xml version="1.0" encoding="utf-8"?>
<ds:datastoreItem xmlns:ds="http://schemas.openxmlformats.org/officeDocument/2006/customXml" ds:itemID="{CA0AA59B-FCB3-4D98-B543-05E7F25A7E4A}">
  <ds:schemaRef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e6ef56f9-21e3-49b5-8a37-84740384788b"/>
    <ds:schemaRef ds:uri="f4e835ab-b7a4-448e-b2b8-8eb856892b7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Fraser Health_General_PowerPoint_Template_2023</Template>
  <TotalTime>398</TotalTime>
  <Words>1139</Words>
  <Application>Microsoft Office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Site Orientation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 Clinical and Support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Orientation</dc:title>
  <dc:creator>Teillet, Emily [FH]</dc:creator>
  <cp:lastModifiedBy>Bhullar, Hardev [FH]</cp:lastModifiedBy>
  <cp:revision>21</cp:revision>
  <dcterms:created xsi:type="dcterms:W3CDTF">2023-10-17T16:12:55Z</dcterms:created>
  <dcterms:modified xsi:type="dcterms:W3CDTF">2024-03-08T18:05:58Z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0x0101005DA38087CF6D2240B47A804138A147E2</vt:lpwstr>
  </property>
</Properties>
</file>