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5" r:id="rId4"/>
  </p:sldMasterIdLst>
  <p:notesMasterIdLst>
    <p:notesMasterId r:id="rId23"/>
  </p:notesMasterIdLst>
  <p:handoutMasterIdLst>
    <p:handoutMasterId r:id="rId24"/>
  </p:handoutMasterIdLst>
  <p:sldIdLst>
    <p:sldId id="260" r:id="rId5"/>
    <p:sldId id="290" r:id="rId6"/>
    <p:sldId id="303" r:id="rId7"/>
    <p:sldId id="305" r:id="rId8"/>
    <p:sldId id="306" r:id="rId9"/>
    <p:sldId id="307" r:id="rId10"/>
    <p:sldId id="325" r:id="rId11"/>
    <p:sldId id="328" r:id="rId12"/>
    <p:sldId id="329" r:id="rId13"/>
    <p:sldId id="309" r:id="rId14"/>
    <p:sldId id="310" r:id="rId15"/>
    <p:sldId id="313" r:id="rId16"/>
    <p:sldId id="315" r:id="rId17"/>
    <p:sldId id="317" r:id="rId18"/>
    <p:sldId id="324" r:id="rId19"/>
    <p:sldId id="322" r:id="rId20"/>
    <p:sldId id="323" r:id="rId21"/>
    <p:sldId id="327" r:id="rId22"/>
  </p:sldIdLst>
  <p:sldSz cx="12192000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  <a:srgbClr val="F18365"/>
    <a:srgbClr val="FFFFFF"/>
    <a:srgbClr val="7E909D"/>
    <a:srgbClr val="595959"/>
    <a:srgbClr val="7F7F7F"/>
    <a:srgbClr val="A6A6A6"/>
    <a:srgbClr val="BFBFBF"/>
    <a:srgbClr val="757575"/>
    <a:srgbClr val="8B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25" autoAdjust="0"/>
    <p:restoredTop sz="93235" autoAdjust="0"/>
  </p:normalViewPr>
  <p:slideViewPr>
    <p:cSldViewPr snapToGrid="0">
      <p:cViewPr varScale="1">
        <p:scale>
          <a:sx n="65" d="100"/>
          <a:sy n="65" d="100"/>
        </p:scale>
        <p:origin x="78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3AE113-0788-4191-AD2D-EB415974662F}" type="doc">
      <dgm:prSet loTypeId="urn:microsoft.com/office/officeart/2005/8/layout/chevron1" loCatId="process" qsTypeId="urn:microsoft.com/office/officeart/2005/8/quickstyle/simple1" qsCatId="simple" csTypeId="urn:microsoft.com/office/officeart/2005/8/colors/accent2_4" csCatId="accent2" phldr="1"/>
      <dgm:spPr/>
    </dgm:pt>
    <dgm:pt modelId="{A42A1F29-1C9C-442D-81DE-8B193B4AD478}">
      <dgm:prSet phldrT="[Text]"/>
      <dgm:spPr>
        <a:solidFill>
          <a:srgbClr val="055709">
            <a:alpha val="89020"/>
          </a:srgbClr>
        </a:solidFill>
      </dgm:spPr>
      <dgm:t>
        <a:bodyPr/>
        <a:lstStyle/>
        <a:p>
          <a:r>
            <a:rPr lang="en-US" dirty="0" smtClean="0"/>
            <a:t>Cooling pattern</a:t>
          </a:r>
          <a:endParaRPr lang="en-US" dirty="0"/>
        </a:p>
      </dgm:t>
    </dgm:pt>
    <dgm:pt modelId="{29035680-F35F-4EB0-B0EB-96A9E05AD0B1}" type="sibTrans" cxnId="{48CDE812-0CB3-445D-8973-1AF7DCC78CFD}">
      <dgm:prSet/>
      <dgm:spPr/>
      <dgm:t>
        <a:bodyPr/>
        <a:lstStyle/>
        <a:p>
          <a:endParaRPr lang="en-US"/>
        </a:p>
      </dgm:t>
    </dgm:pt>
    <dgm:pt modelId="{64C9A1CB-5B0C-41BD-A763-431F445AAB2B}" type="parTrans" cxnId="{48CDE812-0CB3-445D-8973-1AF7DCC78CFD}">
      <dgm:prSet/>
      <dgm:spPr/>
      <dgm:t>
        <a:bodyPr/>
        <a:lstStyle/>
        <a:p>
          <a:endParaRPr lang="en-US"/>
        </a:p>
      </dgm:t>
    </dgm:pt>
    <dgm:pt modelId="{A398B711-A595-41CB-82E0-D057AC881067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Resident safety impacts</a:t>
          </a:r>
          <a:r>
            <a:rPr lang="en-US" baseline="0" dirty="0" smtClean="0"/>
            <a:t> </a:t>
          </a:r>
          <a:endParaRPr lang="en-US" dirty="0"/>
        </a:p>
      </dgm:t>
    </dgm:pt>
    <dgm:pt modelId="{49C86AFB-BBC4-4420-BF0D-86FD9DB51234}" type="sibTrans" cxnId="{025EF97D-FB1E-4835-92C2-CCA9C8D10FF9}">
      <dgm:prSet/>
      <dgm:spPr/>
      <dgm:t>
        <a:bodyPr/>
        <a:lstStyle/>
        <a:p>
          <a:endParaRPr lang="en-US"/>
        </a:p>
      </dgm:t>
    </dgm:pt>
    <dgm:pt modelId="{F1754D83-F271-462D-90F2-E8CE93160E13}" type="parTrans" cxnId="{025EF97D-FB1E-4835-92C2-CCA9C8D10FF9}">
      <dgm:prSet/>
      <dgm:spPr/>
      <dgm:t>
        <a:bodyPr/>
        <a:lstStyle/>
        <a:p>
          <a:endParaRPr lang="en-US"/>
        </a:p>
      </dgm:t>
    </dgm:pt>
    <dgm:pt modelId="{C96CF323-54C2-4232-9F25-786494102C78}">
      <dgm:prSet phldrT="[Text]"/>
      <dgm:spPr/>
      <dgm:t>
        <a:bodyPr/>
        <a:lstStyle/>
        <a:p>
          <a:r>
            <a:rPr lang="en-US" dirty="0" smtClean="0"/>
            <a:t>Increasing temperatures</a:t>
          </a:r>
          <a:endParaRPr lang="en-US" dirty="0"/>
        </a:p>
      </dgm:t>
    </dgm:pt>
    <dgm:pt modelId="{2B8F35DD-E3A6-4501-829B-BC5C1B2873AC}" type="sibTrans" cxnId="{D79EF367-5A91-4CD2-9A33-34C6F5BD231E}">
      <dgm:prSet/>
      <dgm:spPr/>
      <dgm:t>
        <a:bodyPr/>
        <a:lstStyle/>
        <a:p>
          <a:endParaRPr lang="en-US"/>
        </a:p>
      </dgm:t>
    </dgm:pt>
    <dgm:pt modelId="{E65097CC-D8A4-4B3A-A0C0-676225A5AC30}" type="parTrans" cxnId="{D79EF367-5A91-4CD2-9A33-34C6F5BD231E}">
      <dgm:prSet/>
      <dgm:spPr/>
      <dgm:t>
        <a:bodyPr/>
        <a:lstStyle/>
        <a:p>
          <a:endParaRPr lang="en-US"/>
        </a:p>
      </dgm:t>
    </dgm:pt>
    <dgm:pt modelId="{541D2E08-CCBB-471D-944E-F85D2199F903}">
      <dgm:prSet phldrT="[Text]"/>
      <dgm:spPr/>
      <dgm:t>
        <a:bodyPr/>
        <a:lstStyle/>
        <a:p>
          <a:r>
            <a:rPr lang="en-US" dirty="0" smtClean="0"/>
            <a:t>Heat warning</a:t>
          </a:r>
          <a:endParaRPr lang="en-US" dirty="0"/>
        </a:p>
      </dgm:t>
    </dgm:pt>
    <dgm:pt modelId="{0CF2E68D-FD52-493E-842D-E05F821C923D}" type="parTrans" cxnId="{B993D2F0-13AD-49D0-A51B-471CB8C98CDC}">
      <dgm:prSet/>
      <dgm:spPr/>
      <dgm:t>
        <a:bodyPr/>
        <a:lstStyle/>
        <a:p>
          <a:endParaRPr lang="en-US"/>
        </a:p>
      </dgm:t>
    </dgm:pt>
    <dgm:pt modelId="{4742DD31-FB1F-4C9C-8B1F-D4CEFB95D59F}" type="sibTrans" cxnId="{B993D2F0-13AD-49D0-A51B-471CB8C98CDC}">
      <dgm:prSet/>
      <dgm:spPr/>
      <dgm:t>
        <a:bodyPr/>
        <a:lstStyle/>
        <a:p>
          <a:endParaRPr lang="en-US"/>
        </a:p>
      </dgm:t>
    </dgm:pt>
    <dgm:pt modelId="{5F5BC8F6-47B6-4824-9349-020A86EDC6DC}" type="pres">
      <dgm:prSet presAssocID="{EC3AE113-0788-4191-AD2D-EB415974662F}" presName="Name0" presStyleCnt="0">
        <dgm:presLayoutVars>
          <dgm:dir/>
          <dgm:animLvl val="lvl"/>
          <dgm:resizeHandles val="exact"/>
        </dgm:presLayoutVars>
      </dgm:prSet>
      <dgm:spPr/>
    </dgm:pt>
    <dgm:pt modelId="{C0EDF66A-2DD6-4184-85AC-EC9018E08114}" type="pres">
      <dgm:prSet presAssocID="{C96CF323-54C2-4232-9F25-786494102C7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D8EE4-0520-4CE8-AFF5-2BC78CD946E1}" type="pres">
      <dgm:prSet presAssocID="{2B8F35DD-E3A6-4501-829B-BC5C1B2873AC}" presName="parTxOnlySpace" presStyleCnt="0"/>
      <dgm:spPr/>
    </dgm:pt>
    <dgm:pt modelId="{01D1DDFB-65F7-4FFD-8096-0E90B67C86BD}" type="pres">
      <dgm:prSet presAssocID="{541D2E08-CCBB-471D-944E-F85D2199F903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7551AD-638A-485F-A38A-ABDF5CDF6D41}" type="pres">
      <dgm:prSet presAssocID="{4742DD31-FB1F-4C9C-8B1F-D4CEFB95D59F}" presName="parTxOnlySpace" presStyleCnt="0"/>
      <dgm:spPr/>
    </dgm:pt>
    <dgm:pt modelId="{56C549FE-2043-4B8A-BE5F-1BB5FCE38699}" type="pres">
      <dgm:prSet presAssocID="{A398B711-A595-41CB-82E0-D057AC881067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50EE57-E519-44E7-94FF-C82FD3B0363F}" type="pres">
      <dgm:prSet presAssocID="{49C86AFB-BBC4-4420-BF0D-86FD9DB51234}" presName="parTxOnlySpace" presStyleCnt="0"/>
      <dgm:spPr/>
    </dgm:pt>
    <dgm:pt modelId="{D21FF093-3A54-49F7-82DA-3D431BA29DCB}" type="pres">
      <dgm:prSet presAssocID="{A42A1F29-1C9C-442D-81DE-8B193B4AD478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A424BB-6D94-48EB-BB3E-6C855FF1B971}" type="presOf" srcId="{EC3AE113-0788-4191-AD2D-EB415974662F}" destId="{5F5BC8F6-47B6-4824-9349-020A86EDC6DC}" srcOrd="0" destOrd="0" presId="urn:microsoft.com/office/officeart/2005/8/layout/chevron1"/>
    <dgm:cxn modelId="{6C7B3DEE-57C7-4D11-868B-7CA180DD0F48}" type="presOf" srcId="{A398B711-A595-41CB-82E0-D057AC881067}" destId="{56C549FE-2043-4B8A-BE5F-1BB5FCE38699}" srcOrd="0" destOrd="0" presId="urn:microsoft.com/office/officeart/2005/8/layout/chevron1"/>
    <dgm:cxn modelId="{B993D2F0-13AD-49D0-A51B-471CB8C98CDC}" srcId="{EC3AE113-0788-4191-AD2D-EB415974662F}" destId="{541D2E08-CCBB-471D-944E-F85D2199F903}" srcOrd="1" destOrd="0" parTransId="{0CF2E68D-FD52-493E-842D-E05F821C923D}" sibTransId="{4742DD31-FB1F-4C9C-8B1F-D4CEFB95D59F}"/>
    <dgm:cxn modelId="{7A1A0D00-B94D-4DF6-ABFA-EF27A3427A83}" type="presOf" srcId="{C96CF323-54C2-4232-9F25-786494102C78}" destId="{C0EDF66A-2DD6-4184-85AC-EC9018E08114}" srcOrd="0" destOrd="0" presId="urn:microsoft.com/office/officeart/2005/8/layout/chevron1"/>
    <dgm:cxn modelId="{46746FED-D51C-4148-A4CF-24E0CE06672D}" type="presOf" srcId="{A42A1F29-1C9C-442D-81DE-8B193B4AD478}" destId="{D21FF093-3A54-49F7-82DA-3D431BA29DCB}" srcOrd="0" destOrd="0" presId="urn:microsoft.com/office/officeart/2005/8/layout/chevron1"/>
    <dgm:cxn modelId="{48CDE812-0CB3-445D-8973-1AF7DCC78CFD}" srcId="{EC3AE113-0788-4191-AD2D-EB415974662F}" destId="{A42A1F29-1C9C-442D-81DE-8B193B4AD478}" srcOrd="3" destOrd="0" parTransId="{64C9A1CB-5B0C-41BD-A763-431F445AAB2B}" sibTransId="{29035680-F35F-4EB0-B0EB-96A9E05AD0B1}"/>
    <dgm:cxn modelId="{558DDB17-4149-4D63-9F0B-D89090D669F0}" type="presOf" srcId="{541D2E08-CCBB-471D-944E-F85D2199F903}" destId="{01D1DDFB-65F7-4FFD-8096-0E90B67C86BD}" srcOrd="0" destOrd="0" presId="urn:microsoft.com/office/officeart/2005/8/layout/chevron1"/>
    <dgm:cxn modelId="{025EF97D-FB1E-4835-92C2-CCA9C8D10FF9}" srcId="{EC3AE113-0788-4191-AD2D-EB415974662F}" destId="{A398B711-A595-41CB-82E0-D057AC881067}" srcOrd="2" destOrd="0" parTransId="{F1754D83-F271-462D-90F2-E8CE93160E13}" sibTransId="{49C86AFB-BBC4-4420-BF0D-86FD9DB51234}"/>
    <dgm:cxn modelId="{D79EF367-5A91-4CD2-9A33-34C6F5BD231E}" srcId="{EC3AE113-0788-4191-AD2D-EB415974662F}" destId="{C96CF323-54C2-4232-9F25-786494102C78}" srcOrd="0" destOrd="0" parTransId="{E65097CC-D8A4-4B3A-A0C0-676225A5AC30}" sibTransId="{2B8F35DD-E3A6-4501-829B-BC5C1B2873AC}"/>
    <dgm:cxn modelId="{E6B5B52A-F0AB-41C6-9923-C4B9B54F51F8}" type="presParOf" srcId="{5F5BC8F6-47B6-4824-9349-020A86EDC6DC}" destId="{C0EDF66A-2DD6-4184-85AC-EC9018E08114}" srcOrd="0" destOrd="0" presId="urn:microsoft.com/office/officeart/2005/8/layout/chevron1"/>
    <dgm:cxn modelId="{85B860FA-9F21-4F80-8E0D-B278F1956473}" type="presParOf" srcId="{5F5BC8F6-47B6-4824-9349-020A86EDC6DC}" destId="{FC9D8EE4-0520-4CE8-AFF5-2BC78CD946E1}" srcOrd="1" destOrd="0" presId="urn:microsoft.com/office/officeart/2005/8/layout/chevron1"/>
    <dgm:cxn modelId="{281FDD96-33D3-4963-B108-1F1F194187F7}" type="presParOf" srcId="{5F5BC8F6-47B6-4824-9349-020A86EDC6DC}" destId="{01D1DDFB-65F7-4FFD-8096-0E90B67C86BD}" srcOrd="2" destOrd="0" presId="urn:microsoft.com/office/officeart/2005/8/layout/chevron1"/>
    <dgm:cxn modelId="{E1972D63-FE39-4354-845A-EFDB0E4E3CD5}" type="presParOf" srcId="{5F5BC8F6-47B6-4824-9349-020A86EDC6DC}" destId="{C47551AD-638A-485F-A38A-ABDF5CDF6D41}" srcOrd="3" destOrd="0" presId="urn:microsoft.com/office/officeart/2005/8/layout/chevron1"/>
    <dgm:cxn modelId="{A1B567F5-A6D6-4D26-AEC7-745BE4E1C0B1}" type="presParOf" srcId="{5F5BC8F6-47B6-4824-9349-020A86EDC6DC}" destId="{56C549FE-2043-4B8A-BE5F-1BB5FCE38699}" srcOrd="4" destOrd="0" presId="urn:microsoft.com/office/officeart/2005/8/layout/chevron1"/>
    <dgm:cxn modelId="{47CB1265-C790-4924-A2DB-4618E9029599}" type="presParOf" srcId="{5F5BC8F6-47B6-4824-9349-020A86EDC6DC}" destId="{E350EE57-E519-44E7-94FF-C82FD3B0363F}" srcOrd="5" destOrd="0" presId="urn:microsoft.com/office/officeart/2005/8/layout/chevron1"/>
    <dgm:cxn modelId="{D5551820-9165-44F1-8EC1-5D2B8D4CD403}" type="presParOf" srcId="{5F5BC8F6-47B6-4824-9349-020A86EDC6DC}" destId="{D21FF093-3A54-49F7-82DA-3D431BA29DC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DF66A-2DD6-4184-85AC-EC9018E08114}">
      <dsp:nvSpPr>
        <dsp:cNvPr id="0" name=""/>
        <dsp:cNvSpPr/>
      </dsp:nvSpPr>
      <dsp:spPr>
        <a:xfrm>
          <a:off x="5116" y="540688"/>
          <a:ext cx="2978301" cy="1191320"/>
        </a:xfrm>
        <a:prstGeom prst="chevr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Increasing temperatures</a:t>
          </a:r>
          <a:endParaRPr lang="en-US" sz="2300" kern="1200" dirty="0"/>
        </a:p>
      </dsp:txBody>
      <dsp:txXfrm>
        <a:off x="600776" y="540688"/>
        <a:ext cx="1786981" cy="1191320"/>
      </dsp:txXfrm>
    </dsp:sp>
    <dsp:sp modelId="{01D1DDFB-65F7-4FFD-8096-0E90B67C86BD}">
      <dsp:nvSpPr>
        <dsp:cNvPr id="0" name=""/>
        <dsp:cNvSpPr/>
      </dsp:nvSpPr>
      <dsp:spPr>
        <a:xfrm>
          <a:off x="2685588" y="540688"/>
          <a:ext cx="2978301" cy="1191320"/>
        </a:xfrm>
        <a:prstGeom prst="chevron">
          <a:avLst/>
        </a:prstGeom>
        <a:solidFill>
          <a:schemeClr val="accent2">
            <a:shade val="50000"/>
            <a:hueOff val="-348058"/>
            <a:satOff val="-15470"/>
            <a:lumOff val="25937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Heat warning</a:t>
          </a:r>
          <a:endParaRPr lang="en-US" sz="2300" kern="1200" dirty="0"/>
        </a:p>
      </dsp:txBody>
      <dsp:txXfrm>
        <a:off x="3281248" y="540688"/>
        <a:ext cx="1786981" cy="1191320"/>
      </dsp:txXfrm>
    </dsp:sp>
    <dsp:sp modelId="{56C549FE-2043-4B8A-BE5F-1BB5FCE38699}">
      <dsp:nvSpPr>
        <dsp:cNvPr id="0" name=""/>
        <dsp:cNvSpPr/>
      </dsp:nvSpPr>
      <dsp:spPr>
        <a:xfrm>
          <a:off x="5366059" y="540688"/>
          <a:ext cx="2978301" cy="1191320"/>
        </a:xfrm>
        <a:prstGeom prst="chevron">
          <a:avLst/>
        </a:prstGeom>
        <a:solidFill>
          <a:srgbClr val="C0000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Resident safety impacts</a:t>
          </a:r>
          <a:r>
            <a:rPr lang="en-US" sz="2300" kern="1200" baseline="0" dirty="0" smtClean="0"/>
            <a:t> </a:t>
          </a:r>
          <a:endParaRPr lang="en-US" sz="2300" kern="1200" dirty="0"/>
        </a:p>
      </dsp:txBody>
      <dsp:txXfrm>
        <a:off x="5961719" y="540688"/>
        <a:ext cx="1786981" cy="1191320"/>
      </dsp:txXfrm>
    </dsp:sp>
    <dsp:sp modelId="{D21FF093-3A54-49F7-82DA-3D431BA29DCB}">
      <dsp:nvSpPr>
        <dsp:cNvPr id="0" name=""/>
        <dsp:cNvSpPr/>
      </dsp:nvSpPr>
      <dsp:spPr>
        <a:xfrm>
          <a:off x="8046531" y="540688"/>
          <a:ext cx="2978301" cy="1191320"/>
        </a:xfrm>
        <a:prstGeom prst="chevron">
          <a:avLst/>
        </a:prstGeom>
        <a:solidFill>
          <a:srgbClr val="055709">
            <a:alpha val="89020"/>
          </a:srgb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Cooling pattern</a:t>
          </a:r>
          <a:endParaRPr lang="en-US" sz="2300" kern="1200" dirty="0"/>
        </a:p>
      </dsp:txBody>
      <dsp:txXfrm>
        <a:off x="8642191" y="540688"/>
        <a:ext cx="1786981" cy="1191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366289-7251-4248-8185-9FEDE67FEB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11AAB-DA95-4CED-94BD-874BA4394E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67341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5CE2D0D4-6341-4059-9D73-098573890B8F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6222C7-E745-4972-ADB2-26864641F2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0AA558-CC6A-4543-8082-2ECED10B3D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E6FEEF11-4551-44CC-8138-2C9C44119E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64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60A64C05-FCBF-48B1-ABC9-9F817F02AAEB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A4C8E5D6-E240-4AB4-B03F-F45C58F87E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06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291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Possible answers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dirty="0" smtClean="0">
                <a:solidFill>
                  <a:schemeClr val="tx1"/>
                </a:solidFill>
              </a:rPr>
              <a:t>Describe key impacts you are monitoring for and the triggers for response escalation</a:t>
            </a:r>
            <a:endParaRPr lang="en-CA" b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Portable air conditioners deployed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plan for increasing hydration of residents (e.g. adding additional staff to support active hydration)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Assessing residents for heat-related illness and dehydration using a standardized protocol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Ensuring fans are being used, particularly to bring air from cool spaces to warm spaces (note that fans should not be used when the indoor temperature is 36°C or higher, because beyond this temperature they cause heat to be transferred from the air to the body)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Ensuring windows remain closed in the morning and open in the evening, where this would not create a safety risk for residents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Ensuring curtains are drawn shut in the morning and drawn open at night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A" sz="1200" b="0" dirty="0" smtClean="0">
                <a:solidFill>
                  <a:schemeClr val="tx1"/>
                </a:solidFill>
              </a:rPr>
              <a:t>What are some things you will be reporting in the coordination call?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b="0" dirty="0" smtClean="0">
                <a:solidFill>
                  <a:schemeClr val="tx1"/>
                </a:solidFill>
              </a:rPr>
              <a:t>Preparedness level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b="0" dirty="0" smtClean="0">
                <a:solidFill>
                  <a:schemeClr val="tx1"/>
                </a:solidFill>
              </a:rPr>
              <a:t>Staffing</a:t>
            </a:r>
            <a:r>
              <a:rPr lang="en-CA" sz="1200" b="0" baseline="0" dirty="0" smtClean="0">
                <a:solidFill>
                  <a:schemeClr val="tx1"/>
                </a:solidFill>
              </a:rPr>
              <a:t> levels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b="0" baseline="0" dirty="0" smtClean="0">
                <a:solidFill>
                  <a:schemeClr val="tx1"/>
                </a:solidFill>
              </a:rPr>
              <a:t>Cooling equipment status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b="0" baseline="0" dirty="0" smtClean="0">
                <a:solidFill>
                  <a:schemeClr val="tx1"/>
                </a:solidFill>
              </a:rPr>
              <a:t>Any concerns?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b="0" baseline="0" dirty="0" smtClean="0">
                <a:solidFill>
                  <a:schemeClr val="tx1"/>
                </a:solidFill>
              </a:rPr>
              <a:t>Any resident impacts</a:t>
            </a:r>
            <a:endParaRPr lang="en-CA" sz="1200" b="0" dirty="0" smtClean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305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571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 answers:</a:t>
            </a:r>
            <a:r>
              <a:rPr lang="en-CA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CA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A" sz="1200" b="0" dirty="0" smtClean="0">
                <a:solidFill>
                  <a:schemeClr val="tx1"/>
                </a:solidFill>
              </a:rPr>
              <a:t>Describe key impacts you are monitoring for and the triggers for response escalation</a:t>
            </a:r>
            <a:endParaRPr lang="en-CA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Renting portable air conditioning units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Frequently assessing all residents for signs of heat-related illness or dehydration using standardized protocol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frequent measurement of indoor temperature (at least twice daily)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Rotating residents into air-conditioned rooms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Encouraging residents to use self-dousing or ice towels, where this would not create a safety hazard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Adding additional staff to support increased active hydration, Taking residents to visit municipal or other local cool air shelters (e.g. public library, community centre)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Transferring residents out of the facility, starting with those most vulnerable to heat-related illness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Reaching out to Health Authority for</a:t>
            </a:r>
            <a:r>
              <a:rPr lang="en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support and guidance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A" sz="1200" dirty="0" smtClean="0"/>
              <a:t>When should external partners be involved (Health Authority, other LTC/AL sites, contractors)?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10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Consideration: Although</a:t>
            </a:r>
            <a:r>
              <a:rPr lang="en-US" baseline="0" dirty="0" smtClean="0"/>
              <a:t> the criteria for the heat warning may no longer be met; internal temperatures may still be rising and require emergency measures.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29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471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119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700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This</a:t>
            </a:r>
            <a:r>
              <a:rPr lang="en-CA" baseline="0" dirty="0" smtClean="0"/>
              <a:t> is mark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3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Was:</a:t>
            </a:r>
            <a:r>
              <a:rPr lang="en-CA" baseline="0" dirty="0" smtClean="0"/>
              <a:t> to access/evaluate</a:t>
            </a:r>
          </a:p>
          <a:p>
            <a:r>
              <a:rPr lang="en-CA" dirty="0" smtClean="0"/>
              <a:t>Was: to heat plans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500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40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</a:t>
            </a:r>
            <a:r>
              <a:rPr lang="en-US" baseline="0" dirty="0" smtClean="0"/>
              <a:t> attention on the fact that a response should be based on internal temperatures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579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 on escalation and notification process,</a:t>
            </a:r>
            <a:r>
              <a:rPr lang="en-US" baseline="0" dirty="0" smtClean="0"/>
              <a:t> based on temperature readings and monitoring, and resident safety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79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755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CA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Potential answers:</a:t>
            </a:r>
            <a:r>
              <a:rPr lang="en-CA" sz="2400" b="1" baseline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en-CA" sz="2400" b="1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0"/>
            <a:r>
              <a:rPr lang="en-CA" sz="24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How are we preparing</a:t>
            </a:r>
            <a:r>
              <a:rPr lang="en-CA" sz="2400" b="0" baseline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for: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Implement standard actions</a:t>
            </a:r>
            <a:r>
              <a:rPr lang="en-CA" sz="2400" b="0" baseline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en-CA" sz="2400" b="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Cooling and hydration</a:t>
            </a:r>
            <a:r>
              <a:rPr lang="en-CA" sz="2400" b="0" baseline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s</a:t>
            </a:r>
            <a:r>
              <a:rPr lang="en-CA" sz="24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upplies are being checked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Communications to staff and families are being prepared and or sent-out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Planning</a:t>
            </a:r>
            <a:r>
              <a:rPr lang="en-CA" sz="2400" b="0" baseline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for a</a:t>
            </a:r>
            <a:r>
              <a:rPr lang="en-CA" sz="24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dditional</a:t>
            </a:r>
            <a:r>
              <a:rPr lang="en-CA" sz="2400" b="0" baseline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staff</a:t>
            </a:r>
            <a:endParaRPr lang="en-CA" sz="2400" b="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0"/>
            <a:r>
              <a:rPr lang="en-CA" sz="24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Who are we notifying?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Staff,</a:t>
            </a:r>
            <a:r>
              <a:rPr lang="en-CA" sz="2400" b="0" baseline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facility medical directors, residents, and families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b="0" baseline="0" dirty="0" smtClean="0">
                <a:solidFill>
                  <a:schemeClr val="tx1"/>
                </a:solidFill>
                <a:sym typeface="Wingdings" panose="05000000000000000000" pitchFamily="2" charset="2"/>
              </a:rPr>
              <a:t>Are we reaching out to the Health Authority?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b="0" baseline="0" dirty="0" smtClean="0">
                <a:solidFill>
                  <a:schemeClr val="tx1"/>
                </a:solidFill>
                <a:sym typeface="Wingdings" panose="05000000000000000000" pitchFamily="2" charset="2"/>
              </a:rPr>
              <a:t>Has the Health Authority reached out to us?</a:t>
            </a:r>
            <a:endParaRPr lang="en-CA" sz="2400" b="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CA" sz="2400" b="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46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4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6/23/2022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41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DB4ED54-5B5E-4A04-93D3-5772E3CE3818}" type="datetime1">
              <a:rPr lang="en-US" smtClean="0"/>
              <a:pPr/>
              <a:t>6/23/2022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5245130"/>
            <a:ext cx="12192000" cy="161287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75894" y="1972490"/>
            <a:ext cx="2467752" cy="3272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429849" y="1972490"/>
            <a:ext cx="2467752" cy="3272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283804" y="1972490"/>
            <a:ext cx="2467752" cy="3272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9137758" y="1972490"/>
            <a:ext cx="2467752" cy="3272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988377"/>
            <a:ext cx="2492830" cy="55778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3584516"/>
            <a:ext cx="2492828" cy="16562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24000" indent="0" algn="ctr">
              <a:buNone/>
              <a:defRPr sz="1200"/>
            </a:lvl2pPr>
            <a:lvl3pPr marL="630000" indent="0" algn="ctr">
              <a:buNone/>
              <a:defRPr sz="1200"/>
            </a:lvl3pPr>
            <a:lvl4pPr marL="1008000" indent="0" algn="ctr">
              <a:buNone/>
              <a:defRPr sz="1200"/>
            </a:lvl4pPr>
            <a:lvl5pPr marL="1368000" indent="0" algn="ctr">
              <a:buNone/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8472" y="2988377"/>
            <a:ext cx="2492830" cy="55337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6298471" y="3584516"/>
            <a:ext cx="2492830" cy="16562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24000" indent="0" algn="ctr">
              <a:buNone/>
              <a:defRPr sz="1200"/>
            </a:lvl2pPr>
            <a:lvl3pPr marL="630000" indent="0" algn="ctr">
              <a:buNone/>
              <a:defRPr sz="1200"/>
            </a:lvl3pPr>
            <a:lvl4pPr marL="1008000" indent="0" algn="ctr">
              <a:buNone/>
              <a:defRPr sz="1200"/>
            </a:lvl4pPr>
            <a:lvl5pPr marL="1368000" indent="0" algn="ctr">
              <a:buNone/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3444517" y="2988377"/>
            <a:ext cx="2492830" cy="55778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5"/>
          </p:nvPr>
        </p:nvSpPr>
        <p:spPr>
          <a:xfrm>
            <a:off x="3444519" y="3584516"/>
            <a:ext cx="2492828" cy="16562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24000" indent="0" algn="ctr">
              <a:buNone/>
              <a:defRPr sz="1200"/>
            </a:lvl2pPr>
            <a:lvl3pPr marL="630000" indent="0" algn="ctr">
              <a:buNone/>
              <a:defRPr sz="1200"/>
            </a:lvl3pPr>
            <a:lvl4pPr marL="1008000" indent="0" algn="ctr">
              <a:buNone/>
              <a:defRPr sz="1200"/>
            </a:lvl4pPr>
            <a:lvl5pPr marL="1368000" indent="0" algn="ctr">
              <a:buNone/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9138807" y="2988377"/>
            <a:ext cx="2492830" cy="55337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17"/>
          </p:nvPr>
        </p:nvSpPr>
        <p:spPr>
          <a:xfrm>
            <a:off x="9138806" y="3584516"/>
            <a:ext cx="2492830" cy="16562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24000" indent="0" algn="ctr">
              <a:buNone/>
              <a:defRPr sz="1200"/>
            </a:lvl2pPr>
            <a:lvl3pPr marL="630000" indent="0" algn="ctr">
              <a:buNone/>
              <a:defRPr sz="1200"/>
            </a:lvl3pPr>
            <a:lvl4pPr marL="1008000" indent="0" algn="ctr">
              <a:buNone/>
              <a:defRPr sz="1200"/>
            </a:lvl4pPr>
            <a:lvl5pPr marL="1368000" indent="0" algn="ctr">
              <a:buNone/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/>
          <p:cNvSpPr/>
          <p:nvPr userDrawn="1"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 userDrawn="1"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581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6/23/2022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450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7857" y="933450"/>
            <a:ext cx="3031852" cy="1722419"/>
          </a:xfrm>
        </p:spPr>
        <p:txBody>
          <a:bodyPr anchor="b">
            <a:noAutofit/>
          </a:bodyPr>
          <a:lstStyle>
            <a:lvl1pPr algn="l"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6/23/2022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95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232275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00927" y="709565"/>
            <a:ext cx="6650991" cy="699407"/>
          </a:xfrm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632857"/>
            <a:ext cx="6650991" cy="4205188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6/23/2022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01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622917" y="3322281"/>
            <a:ext cx="3367862" cy="33678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 Watermark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68350" y="2312987"/>
            <a:ext cx="731520" cy="73152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7857" y="2647728"/>
            <a:ext cx="3031852" cy="1722419"/>
          </a:xfrm>
        </p:spPr>
        <p:txBody>
          <a:bodyPr anchor="ctr">
            <a:normAutofit/>
          </a:bodyPr>
          <a:lstStyle>
            <a:lvl1pPr algn="l"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6/23/2022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179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7857" y="2647728"/>
            <a:ext cx="3031852" cy="1722419"/>
          </a:xfrm>
        </p:spPr>
        <p:txBody>
          <a:bodyPr anchor="ctr">
            <a:normAutofit/>
          </a:bodyPr>
          <a:lstStyle>
            <a:lvl1pPr algn="l"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82884F1-FFEA-405F-9602-3DCA865EDA4E}" type="datetime1">
              <a:rPr lang="en-US" smtClean="0"/>
              <a:pPr/>
              <a:t>6/23/2022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1415595" y="3435840"/>
            <a:ext cx="57607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5955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6/23/2022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49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91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6/23/2022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84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46534" y="4284627"/>
            <a:ext cx="11292840" cy="201167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5695849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46534" y="4114808"/>
            <a:ext cx="1129284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1" y="4220835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34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18872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6/23/2022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64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6/23/2022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3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6/23/2022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66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905648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3580809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905649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3580809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6/23/2022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25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6/23/2022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0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94070D-8484-4B7B-ADE0-4CCDD63802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8626" y="5120639"/>
            <a:ext cx="12200626" cy="173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59402" y="5330449"/>
            <a:ext cx="1938528" cy="557784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buNone/>
              <a:defRPr lang="en-US" sz="4000" b="1" kern="1200" dirty="0">
                <a:solidFill>
                  <a:srgbClr val="465359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59405" y="5958718"/>
            <a:ext cx="1938528" cy="633065"/>
          </a:xfrm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642897" y="5330449"/>
            <a:ext cx="1938528" cy="557784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buNone/>
              <a:defRPr lang="en-US" sz="4000" b="1" kern="1200" dirty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42900" y="5958718"/>
            <a:ext cx="1938528" cy="633065"/>
          </a:xfrm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526392" y="5330449"/>
            <a:ext cx="1938528" cy="557784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buNone/>
              <a:defRPr lang="en-US" sz="4000" b="1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6526395" y="5958718"/>
            <a:ext cx="1938528" cy="633065"/>
          </a:xfrm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9409888" y="5330449"/>
            <a:ext cx="1938528" cy="557784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buNone/>
              <a:defRPr lang="en-US" sz="4000" b="1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32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9409891" y="5958718"/>
            <a:ext cx="1938528" cy="633065"/>
          </a:xfrm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553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DB4ED54-5B5E-4A04-93D3-5772E3CE3818}" type="datetime1">
              <a:rPr lang="en-US" smtClean="0"/>
              <a:pPr/>
              <a:t>6/23/2022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5245130"/>
            <a:ext cx="12192000" cy="161287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529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44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7" r:id="rId2"/>
    <p:sldLayoutId id="2147483675" r:id="rId3"/>
    <p:sldLayoutId id="2147483676" r:id="rId4"/>
    <p:sldLayoutId id="2147483677" r:id="rId5"/>
    <p:sldLayoutId id="2147483684" r:id="rId6"/>
    <p:sldLayoutId id="2147483678" r:id="rId7"/>
    <p:sldLayoutId id="2147483692" r:id="rId8"/>
    <p:sldLayoutId id="2147483690" r:id="rId9"/>
    <p:sldLayoutId id="2147483691" r:id="rId10"/>
    <p:sldLayoutId id="2147483679" r:id="rId11"/>
    <p:sldLayoutId id="2147483680" r:id="rId12"/>
    <p:sldLayoutId id="2147483688" r:id="rId13"/>
    <p:sldLayoutId id="2147483686" r:id="rId14"/>
    <p:sldLayoutId id="2147483689" r:id="rId15"/>
    <p:sldLayoutId id="2147483683" r:id="rId16"/>
    <p:sldLayoutId id="2147483681" r:id="rId17"/>
    <p:sldLayoutId id="2147483682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0" kern="1200" cap="none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ts val="12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calertme.weather.gc.ca/home_en.php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alertable.ca/#/" TargetMode="External"/><Relationship Id="rId4" Type="http://schemas.openxmlformats.org/officeDocument/2006/relationships/hyperlink" Target="https://apps.apple.com/ca/app/weathercan/id133422156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150" y="1877894"/>
            <a:ext cx="11136593" cy="1228791"/>
          </a:xfrm>
        </p:spPr>
        <p:txBody>
          <a:bodyPr>
            <a:normAutofit/>
          </a:bodyPr>
          <a:lstStyle/>
          <a:p>
            <a:r>
              <a:rPr lang="en-CA" sz="4400" b="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Tabletop exercise: Heat event</a:t>
            </a:r>
            <a:endParaRPr lang="en-CA" sz="4400" b="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3164369"/>
            <a:ext cx="10993546" cy="590321"/>
          </a:xfrm>
        </p:spPr>
        <p:txBody>
          <a:bodyPr>
            <a:noAutofit/>
          </a:bodyPr>
          <a:lstStyle/>
          <a:p>
            <a:r>
              <a:rPr lang="en-CA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Long-term Care/Assisted Living (LTC/AL)</a:t>
            </a:r>
          </a:p>
          <a:p>
            <a:r>
              <a:rPr lang="en-CA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[date]</a:t>
            </a:r>
            <a:endParaRPr lang="en-CA" sz="2400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7750" y="5578454"/>
            <a:ext cx="11721504" cy="1092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4" y="5941458"/>
            <a:ext cx="1563398" cy="469097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68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0163008" cy="1188720"/>
          </a:xfrm>
        </p:spPr>
        <p:txBody>
          <a:bodyPr>
            <a:normAutofit/>
          </a:bodyPr>
          <a:lstStyle/>
          <a:p>
            <a:r>
              <a:rPr lang="en-CA" b="1" dirty="0" smtClean="0"/>
              <a:t>Scenario 1</a:t>
            </a:r>
            <a:r>
              <a:rPr lang="en-CA" dirty="0" smtClean="0"/>
              <a:t>: Increasing indoor temperatures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50026"/>
            <a:ext cx="10775066" cy="3925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b="1" dirty="0" smtClean="0"/>
              <a:t>Monday, July 18 14:00  </a:t>
            </a:r>
            <a:endParaRPr lang="en-CA" sz="2000" b="1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A" sz="2400" dirty="0">
                <a:solidFill>
                  <a:srgbClr val="000000"/>
                </a:solidFill>
                <a:sym typeface="Wingdings" panose="05000000000000000000" pitchFamily="2" charset="2"/>
              </a:rPr>
              <a:t>Indoor temperatures are increasing and it is anticipated that they might reach </a:t>
            </a:r>
            <a:r>
              <a:rPr lang="en-CA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26</a:t>
            </a:r>
            <a:r>
              <a:rPr lang="en-CA" sz="2400" baseline="30000" dirty="0">
                <a:solidFill>
                  <a:srgbClr val="465359"/>
                </a:solidFill>
                <a:sym typeface="Wingdings" panose="05000000000000000000" pitchFamily="2" charset="2"/>
              </a:rPr>
              <a:t>o</a:t>
            </a:r>
            <a:r>
              <a:rPr lang="en-CA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C</a:t>
            </a:r>
            <a:endParaRPr lang="en-CA" sz="24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476250" indent="-457200">
              <a:buSzPct val="100000"/>
            </a:pPr>
            <a:endParaRPr lang="en-CA" dirty="0" smtClean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93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43548"/>
            <a:ext cx="10124908" cy="4833296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endParaRPr lang="en-CA" sz="2400" b="1" dirty="0" smtClean="0">
              <a:latin typeface="+mj-lt"/>
              <a:ea typeface="+mj-ea"/>
              <a:cs typeface="+mj-c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2000" b="1" dirty="0" smtClean="0"/>
              <a:t>Monday, </a:t>
            </a:r>
            <a:r>
              <a:rPr lang="en-CA" sz="2000" b="1" dirty="0"/>
              <a:t>July </a:t>
            </a:r>
            <a:r>
              <a:rPr lang="en-CA" sz="2000" b="1" dirty="0" smtClean="0"/>
              <a:t>18 </a:t>
            </a:r>
            <a:r>
              <a:rPr lang="en-CA" sz="2000" b="1" dirty="0"/>
              <a:t>14:00 </a:t>
            </a:r>
          </a:p>
          <a:p>
            <a:pPr marL="361950" indent="-342900">
              <a:spcBef>
                <a:spcPts val="0"/>
              </a:spcBef>
              <a:spcAft>
                <a:spcPts val="0"/>
              </a:spcAft>
              <a:buSzPct val="100000"/>
              <a:buFont typeface="Calibri" panose="020F0502020204030204" pitchFamily="34" charset="0"/>
              <a:buChar char="→"/>
            </a:pPr>
            <a:r>
              <a:rPr lang="en-CA" sz="2400" dirty="0">
                <a:solidFill>
                  <a:srgbClr val="C00000"/>
                </a:solidFill>
                <a:sym typeface="Wingdings" panose="05000000000000000000" pitchFamily="2" charset="2"/>
              </a:rPr>
              <a:t>Indoor temperatures are increasing and it is anticipated that they might reach </a:t>
            </a:r>
            <a:r>
              <a:rPr lang="en-CA" sz="2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26</a:t>
            </a:r>
            <a:r>
              <a:rPr lang="en-CA" sz="2400" baseline="30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o</a:t>
            </a:r>
            <a:r>
              <a:rPr lang="en-CA" sz="2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C</a:t>
            </a:r>
            <a:endParaRPr lang="en-CA" sz="2400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19050" indent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CA" sz="1100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CA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Discussion</a:t>
            </a:r>
          </a:p>
          <a:p>
            <a:pPr lvl="1"/>
            <a:r>
              <a:rPr lang="en-CA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How are you preparing for: </a:t>
            </a:r>
          </a:p>
          <a:p>
            <a:pPr lvl="2"/>
            <a:r>
              <a:rPr lang="en-CA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Staffing </a:t>
            </a:r>
          </a:p>
          <a:p>
            <a:pPr lvl="2"/>
            <a:r>
              <a:rPr lang="en-CA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Hydration and cooling </a:t>
            </a:r>
          </a:p>
          <a:p>
            <a:pPr lvl="2"/>
            <a:r>
              <a:rPr lang="en-CA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Resident relocation </a:t>
            </a:r>
          </a:p>
          <a:p>
            <a:pPr lvl="2"/>
            <a:r>
              <a:rPr lang="en-CA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Managing internal temperatures</a:t>
            </a:r>
          </a:p>
          <a:p>
            <a:pPr lvl="2"/>
            <a:r>
              <a:rPr lang="en-CA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Operational changes (food, recreation, etc.)</a:t>
            </a:r>
          </a:p>
          <a:p>
            <a:pPr lvl="1"/>
            <a:r>
              <a:rPr lang="en-CA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Identify any equipment and supply needs</a:t>
            </a:r>
          </a:p>
          <a:p>
            <a:pPr lvl="1"/>
            <a:r>
              <a:rPr lang="en-CA" sz="2400" dirty="0">
                <a:solidFill>
                  <a:schemeClr val="tx1"/>
                </a:solidFill>
                <a:sym typeface="Wingdings" panose="05000000000000000000" pitchFamily="2" charset="2"/>
              </a:rPr>
              <a:t>Who are we notifying</a:t>
            </a:r>
            <a:r>
              <a:rPr lang="en-CA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?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At what point do we begin to implement escalated or emergency measures?</a:t>
            </a:r>
            <a:endParaRPr lang="en-CA" sz="24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0163008" cy="1188720"/>
          </a:xfrm>
        </p:spPr>
        <p:txBody>
          <a:bodyPr>
            <a:normAutofit/>
          </a:bodyPr>
          <a:lstStyle/>
          <a:p>
            <a:r>
              <a:rPr lang="en-CA" b="1" dirty="0" smtClean="0"/>
              <a:t>Scenario 1</a:t>
            </a:r>
            <a:r>
              <a:rPr lang="en-CA" dirty="0" smtClean="0"/>
              <a:t>: Increasing indoor temperatures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99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Scenario 2</a:t>
            </a:r>
            <a:r>
              <a:rPr lang="en-CA" dirty="0" smtClean="0"/>
              <a:t>: Anticipated hot weather for the weekend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23768"/>
            <a:ext cx="7412434" cy="45130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000" b="1" dirty="0" smtClean="0"/>
              <a:t>Thursday, July 21 09:00 </a:t>
            </a:r>
            <a:r>
              <a:rPr lang="en-CA" sz="2000" dirty="0" smtClean="0">
                <a:solidFill>
                  <a:srgbClr val="C00000"/>
                </a:solidFill>
              </a:rPr>
              <a:t>(+4 days)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A" sz="2400" b="1" dirty="0">
                <a:solidFill>
                  <a:srgbClr val="000000"/>
                </a:solidFill>
              </a:rPr>
              <a:t>Indoor temperatures </a:t>
            </a:r>
            <a:r>
              <a:rPr lang="en-CA" sz="2400" dirty="0">
                <a:solidFill>
                  <a:srgbClr val="000000"/>
                </a:solidFill>
              </a:rPr>
              <a:t>are approaching </a:t>
            </a:r>
            <a:r>
              <a:rPr lang="en-CA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26</a:t>
            </a:r>
            <a:r>
              <a:rPr lang="en-CA" sz="2400" baseline="30000" dirty="0" smtClean="0">
                <a:solidFill>
                  <a:srgbClr val="465359"/>
                </a:solidFill>
                <a:sym typeface="Wingdings" panose="05000000000000000000" pitchFamily="2" charset="2"/>
              </a:rPr>
              <a:t>o</a:t>
            </a:r>
            <a:r>
              <a:rPr lang="en-CA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C</a:t>
            </a:r>
            <a:r>
              <a:rPr lang="en-CA" sz="2400" dirty="0" smtClean="0">
                <a:solidFill>
                  <a:srgbClr val="000000"/>
                </a:solidFill>
              </a:rPr>
              <a:t> </a:t>
            </a:r>
            <a:r>
              <a:rPr lang="en-CA" sz="2400" dirty="0">
                <a:solidFill>
                  <a:srgbClr val="000000"/>
                </a:solidFill>
              </a:rPr>
              <a:t>and are anticipated to continue to rise throughout the weekend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000000"/>
                </a:solidFill>
              </a:rPr>
              <a:t>Environment and Climate Change Canada </a:t>
            </a:r>
            <a:r>
              <a:rPr lang="en-US" sz="2400" dirty="0">
                <a:solidFill>
                  <a:srgbClr val="000000"/>
                </a:solidFill>
              </a:rPr>
              <a:t>issues a </a:t>
            </a:r>
            <a:r>
              <a:rPr lang="en-US" sz="2400" b="1" dirty="0">
                <a:solidFill>
                  <a:srgbClr val="000000"/>
                </a:solidFill>
              </a:rPr>
              <a:t>H</a:t>
            </a:r>
            <a:r>
              <a:rPr lang="en-US" sz="2400" b="1" dirty="0" smtClean="0">
                <a:solidFill>
                  <a:srgbClr val="000000"/>
                </a:solidFill>
              </a:rPr>
              <a:t>eat Warning 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CA" sz="2400" dirty="0">
                <a:solidFill>
                  <a:srgbClr val="000000"/>
                </a:solidFill>
              </a:rPr>
              <a:t>2 or more consecutive days of daytime maximum temperatures are expected to reach 33°C or warmer and nighttime minimum temperatures are expected to be at 17°C or warmer)</a:t>
            </a:r>
            <a:endParaRPr lang="en-US" sz="2400" dirty="0">
              <a:solidFill>
                <a:srgbClr val="000000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000000"/>
                </a:solidFill>
              </a:rPr>
              <a:t>Fraser Health </a:t>
            </a:r>
            <a:r>
              <a:rPr lang="en-US" sz="2400" dirty="0">
                <a:solidFill>
                  <a:srgbClr val="000000"/>
                </a:solidFill>
              </a:rPr>
              <a:t>has forwarded the Heat Warning to all LTC/AL sites in the Fraser region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A" sz="2400" dirty="0" smtClean="0">
                <a:solidFill>
                  <a:srgbClr val="000000"/>
                </a:solidFill>
              </a:rPr>
              <a:t>The </a:t>
            </a:r>
            <a:r>
              <a:rPr lang="en-CA" sz="2400" dirty="0">
                <a:solidFill>
                  <a:srgbClr val="000000"/>
                </a:solidFill>
              </a:rPr>
              <a:t>LTC/AL program has scheduled a </a:t>
            </a:r>
            <a:r>
              <a:rPr lang="en-CA" sz="2400" b="1" dirty="0">
                <a:solidFill>
                  <a:srgbClr val="000000"/>
                </a:solidFill>
              </a:rPr>
              <a:t>coordination call </a:t>
            </a:r>
            <a:r>
              <a:rPr lang="en-CA" sz="2400" dirty="0">
                <a:solidFill>
                  <a:srgbClr val="000000"/>
                </a:solidFill>
              </a:rPr>
              <a:t>for all sites within the Fraser Health region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F97E77-AD07-40B2-8F9D-395BED96E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886" y="2019140"/>
            <a:ext cx="3390922" cy="440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0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50025"/>
            <a:ext cx="11029618" cy="4739013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CA" sz="2000" b="1" dirty="0" smtClean="0"/>
              <a:t>Thursday, July 21 </a:t>
            </a:r>
            <a:r>
              <a:rPr lang="en-CA" sz="2000" b="1" dirty="0"/>
              <a:t>09:00 </a:t>
            </a:r>
            <a:r>
              <a:rPr lang="en-CA" sz="2000" dirty="0">
                <a:solidFill>
                  <a:srgbClr val="C00000"/>
                </a:solidFill>
              </a:rPr>
              <a:t>(+4 days</a:t>
            </a:r>
            <a:r>
              <a:rPr lang="en-CA" sz="2000" dirty="0" smtClean="0">
                <a:solidFill>
                  <a:srgbClr val="C00000"/>
                </a:solidFill>
              </a:rPr>
              <a:t>)</a:t>
            </a:r>
          </a:p>
          <a:p>
            <a:pPr marL="361950" indent="-342900">
              <a:spcBef>
                <a:spcPts val="0"/>
              </a:spcBef>
              <a:spcAft>
                <a:spcPts val="0"/>
              </a:spcAft>
              <a:buSzPct val="100000"/>
              <a:buFont typeface="Calibri" panose="020F0502020204030204" pitchFamily="34" charset="0"/>
              <a:buChar char="→"/>
            </a:pPr>
            <a:r>
              <a:rPr lang="en-CA" sz="2400" dirty="0">
                <a:solidFill>
                  <a:srgbClr val="C00000"/>
                </a:solidFill>
                <a:sym typeface="Wingdings" panose="05000000000000000000" pitchFamily="2" charset="2"/>
              </a:rPr>
              <a:t>Indoor temperatures </a:t>
            </a:r>
            <a:r>
              <a:rPr lang="en-CA" sz="2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are approaching 26</a:t>
            </a:r>
            <a:r>
              <a:rPr lang="en-CA" sz="2400" baseline="30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o</a:t>
            </a:r>
            <a:r>
              <a:rPr lang="en-CA" sz="2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C </a:t>
            </a:r>
            <a:r>
              <a:rPr lang="en-US" sz="2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and </a:t>
            </a:r>
            <a:r>
              <a:rPr 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are anticipated to continue to rise throughout the weekend</a:t>
            </a:r>
          </a:p>
          <a:p>
            <a:pPr marL="361950" indent="-342900">
              <a:spcBef>
                <a:spcPts val="0"/>
              </a:spcBef>
              <a:spcAft>
                <a:spcPts val="0"/>
              </a:spcAft>
              <a:buSzPct val="100000"/>
              <a:buFont typeface="Calibri" panose="020F0502020204030204" pitchFamily="34" charset="0"/>
              <a:buChar char="→"/>
            </a:pPr>
            <a:endParaRPr lang="en-CA" b="1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CA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Discussion</a:t>
            </a:r>
          </a:p>
          <a:p>
            <a:pPr>
              <a:spcBef>
                <a:spcPts val="600"/>
              </a:spcBef>
            </a:pPr>
            <a:r>
              <a:rPr lang="en-CA" sz="2400" dirty="0" smtClean="0">
                <a:solidFill>
                  <a:schemeClr val="tx1"/>
                </a:solidFill>
              </a:rPr>
              <a:t>Describe key impacts you are monitoring for and the triggers for response escalation</a:t>
            </a:r>
          </a:p>
          <a:p>
            <a:pPr>
              <a:spcBef>
                <a:spcPts val="600"/>
              </a:spcBef>
            </a:pPr>
            <a:r>
              <a:rPr lang="en-CA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How </a:t>
            </a:r>
            <a:r>
              <a:rPr lang="en-CA" sz="2400" dirty="0">
                <a:solidFill>
                  <a:schemeClr val="tx1"/>
                </a:solidFill>
                <a:sym typeface="Wingdings" panose="05000000000000000000" pitchFamily="2" charset="2"/>
              </a:rPr>
              <a:t>are </a:t>
            </a:r>
            <a:r>
              <a:rPr lang="en-CA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you </a:t>
            </a:r>
            <a:r>
              <a:rPr lang="en-CA" sz="2400" dirty="0">
                <a:solidFill>
                  <a:schemeClr val="tx1"/>
                </a:solidFill>
                <a:sym typeface="Wingdings" panose="05000000000000000000" pitchFamily="2" charset="2"/>
              </a:rPr>
              <a:t>preparing </a:t>
            </a:r>
            <a:r>
              <a:rPr lang="en-CA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(now through weekend): </a:t>
            </a:r>
            <a:endParaRPr lang="en-CA" sz="2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2"/>
            <a:r>
              <a:rPr lang="en-CA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Staffing</a:t>
            </a:r>
            <a:endParaRPr lang="en-CA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2"/>
            <a:r>
              <a:rPr lang="en-CA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Hydration </a:t>
            </a:r>
            <a:r>
              <a:rPr lang="en-CA" sz="2000" dirty="0">
                <a:solidFill>
                  <a:schemeClr val="tx1"/>
                </a:solidFill>
                <a:sym typeface="Wingdings" panose="05000000000000000000" pitchFamily="2" charset="2"/>
              </a:rPr>
              <a:t>and cooling </a:t>
            </a:r>
          </a:p>
          <a:p>
            <a:pPr lvl="2"/>
            <a:r>
              <a:rPr lang="en-CA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Resident </a:t>
            </a:r>
            <a:r>
              <a:rPr lang="en-CA" sz="2000" dirty="0">
                <a:solidFill>
                  <a:schemeClr val="tx1"/>
                </a:solidFill>
                <a:sym typeface="Wingdings" panose="05000000000000000000" pitchFamily="2" charset="2"/>
              </a:rPr>
              <a:t>relocation </a:t>
            </a:r>
          </a:p>
          <a:p>
            <a:pPr lvl="2"/>
            <a:r>
              <a:rPr lang="en-CA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Managing </a:t>
            </a:r>
            <a:r>
              <a:rPr lang="en-CA" sz="2000" dirty="0">
                <a:solidFill>
                  <a:schemeClr val="tx1"/>
                </a:solidFill>
                <a:sym typeface="Wingdings" panose="05000000000000000000" pitchFamily="2" charset="2"/>
              </a:rPr>
              <a:t>internal temperatures</a:t>
            </a:r>
          </a:p>
          <a:p>
            <a:pPr lvl="2"/>
            <a:r>
              <a:rPr lang="en-CA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Operational </a:t>
            </a:r>
            <a:r>
              <a:rPr lang="en-CA" sz="2000" dirty="0">
                <a:solidFill>
                  <a:schemeClr val="tx1"/>
                </a:solidFill>
                <a:sym typeface="Wingdings" panose="05000000000000000000" pitchFamily="2" charset="2"/>
              </a:rPr>
              <a:t>changes (food, recreation, etc</a:t>
            </a:r>
            <a:r>
              <a:rPr lang="en-CA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.)</a:t>
            </a:r>
          </a:p>
          <a:p>
            <a:r>
              <a:rPr lang="en-CA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Who are you notifying?</a:t>
            </a:r>
          </a:p>
          <a:p>
            <a:pPr marL="630000" lvl="2" indent="0">
              <a:buNone/>
            </a:pPr>
            <a:endParaRPr lang="en-CA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endParaRPr lang="en-CA" sz="24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CA" sz="24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en-CA" sz="2400" b="1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0163008" cy="1188720"/>
          </a:xfrm>
        </p:spPr>
        <p:txBody>
          <a:bodyPr>
            <a:normAutofit fontScale="90000"/>
          </a:bodyPr>
          <a:lstStyle/>
          <a:p>
            <a:r>
              <a:rPr lang="en-CA" b="1" dirty="0" smtClean="0"/>
              <a:t>Scenario 2</a:t>
            </a:r>
            <a:r>
              <a:rPr lang="en-CA" dirty="0" smtClean="0"/>
              <a:t>: Anticipated hot weather for the weekend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3410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Scenario 3</a:t>
            </a:r>
            <a:r>
              <a:rPr lang="en-CA" dirty="0" smtClean="0"/>
              <a:t>: Impacts from heat event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1890876"/>
            <a:ext cx="7210258" cy="408447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CA" sz="2000" b="1" dirty="0" smtClean="0"/>
              <a:t>Friday, July 22 14:00 </a:t>
            </a:r>
            <a:r>
              <a:rPr lang="en-CA" sz="2000" dirty="0" smtClean="0">
                <a:solidFill>
                  <a:srgbClr val="C00000"/>
                </a:solidFill>
              </a:rPr>
              <a:t>(+5 days)</a:t>
            </a:r>
          </a:p>
          <a:p>
            <a:pPr marL="0" indent="0">
              <a:spcBef>
                <a:spcPts val="0"/>
              </a:spcBef>
              <a:buNone/>
            </a:pPr>
            <a:endParaRPr lang="en-CA" sz="2000" b="1" dirty="0" smtClean="0"/>
          </a:p>
          <a:p>
            <a:pPr>
              <a:spcBef>
                <a:spcPts val="0"/>
              </a:spcBef>
            </a:pPr>
            <a:r>
              <a:rPr lang="en-CA" dirty="0" smtClean="0">
                <a:solidFill>
                  <a:schemeClr val="tx1"/>
                </a:solidFill>
              </a:rPr>
              <a:t>Indoor temperatures have exceeded 26</a:t>
            </a:r>
            <a:r>
              <a:rPr lang="en-CA" baseline="30000" dirty="0" smtClean="0">
                <a:solidFill>
                  <a:schemeClr val="tx1"/>
                </a:solidFill>
                <a:sym typeface="Wingdings" panose="05000000000000000000" pitchFamily="2" charset="2"/>
              </a:rPr>
              <a:t>o</a:t>
            </a:r>
            <a:r>
              <a:rPr lang="en-CA" dirty="0" smtClean="0">
                <a:solidFill>
                  <a:schemeClr val="tx1"/>
                </a:solidFill>
              </a:rPr>
              <a:t>C</a:t>
            </a:r>
          </a:p>
          <a:p>
            <a:pPr>
              <a:spcBef>
                <a:spcPts val="0"/>
              </a:spcBef>
            </a:pPr>
            <a:r>
              <a:rPr lang="en-CA" dirty="0" smtClean="0">
                <a:solidFill>
                  <a:schemeClr val="tx1"/>
                </a:solidFill>
              </a:rPr>
              <a:t>Heat related illnesses are being observed among residents</a:t>
            </a:r>
          </a:p>
          <a:p>
            <a:pPr>
              <a:spcBef>
                <a:spcPts val="0"/>
              </a:spcBef>
            </a:pPr>
            <a:r>
              <a:rPr lang="en-CA" dirty="0" smtClean="0">
                <a:solidFill>
                  <a:schemeClr val="tx1"/>
                </a:solidFill>
              </a:rPr>
              <a:t>No longer meeting baseline staff requirements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Power failure (i.e. HVAC system down as emergency generator cannot support)</a:t>
            </a:r>
            <a:endParaRPr lang="en-CA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ACCCAE-85DF-4467-872E-55CDB1B42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331" y="1795779"/>
            <a:ext cx="3816372" cy="472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1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76284"/>
            <a:ext cx="10382083" cy="4700560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CA" sz="2000" b="1" dirty="0" smtClean="0"/>
              <a:t>Friday, July 22 14:00 </a:t>
            </a:r>
            <a:r>
              <a:rPr lang="en-CA" sz="2000" b="1" dirty="0" smtClean="0">
                <a:solidFill>
                  <a:srgbClr val="C00000"/>
                </a:solidFill>
              </a:rPr>
              <a:t>(+5 days)</a:t>
            </a:r>
            <a:endParaRPr lang="en-CA" sz="2000" b="1" dirty="0">
              <a:solidFill>
                <a:srgbClr val="C00000"/>
              </a:solidFill>
            </a:endParaRPr>
          </a:p>
          <a:p>
            <a:pPr marL="19050" indent="0">
              <a:spcBef>
                <a:spcPts val="600"/>
              </a:spcBef>
              <a:buSzPct val="100000"/>
              <a:buNone/>
            </a:pPr>
            <a:endParaRPr lang="en-CA" sz="1100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CA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Discussion</a:t>
            </a:r>
          </a:p>
          <a:p>
            <a:pPr>
              <a:spcBef>
                <a:spcPts val="600"/>
              </a:spcBef>
            </a:pPr>
            <a:r>
              <a:rPr lang="en-CA" sz="2400" dirty="0" smtClean="0">
                <a:solidFill>
                  <a:schemeClr val="tx1"/>
                </a:solidFill>
              </a:rPr>
              <a:t>Describe key impacts you are monitoring and experiencing, and the triggers for response escalation</a:t>
            </a:r>
          </a:p>
          <a:p>
            <a:pPr>
              <a:spcBef>
                <a:spcPts val="600"/>
              </a:spcBef>
            </a:pPr>
            <a:r>
              <a:rPr lang="en-CA" sz="2400" dirty="0" smtClean="0"/>
              <a:t>When should external partners be involved (health </a:t>
            </a:r>
            <a:r>
              <a:rPr lang="en-CA" sz="2400" dirty="0"/>
              <a:t>a</a:t>
            </a:r>
            <a:r>
              <a:rPr lang="en-CA" sz="2400" dirty="0" smtClean="0"/>
              <a:t>uthority, other LTC/AL sites, contractors)?</a:t>
            </a:r>
          </a:p>
          <a:p>
            <a:r>
              <a:rPr lang="en-CA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How </a:t>
            </a:r>
            <a:r>
              <a:rPr lang="en-CA" sz="2400" dirty="0">
                <a:solidFill>
                  <a:schemeClr val="tx1"/>
                </a:solidFill>
                <a:sym typeface="Wingdings" panose="05000000000000000000" pitchFamily="2" charset="2"/>
              </a:rPr>
              <a:t>are </a:t>
            </a:r>
            <a:r>
              <a:rPr lang="en-CA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you </a:t>
            </a:r>
            <a:r>
              <a:rPr lang="en-CA" sz="2400" dirty="0">
                <a:solidFill>
                  <a:schemeClr val="tx1"/>
                </a:solidFill>
                <a:sym typeface="Wingdings" panose="05000000000000000000" pitchFamily="2" charset="2"/>
              </a:rPr>
              <a:t>preparing for: </a:t>
            </a:r>
          </a:p>
          <a:p>
            <a:pPr lvl="2"/>
            <a:r>
              <a:rPr lang="en-CA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Staffing concerns</a:t>
            </a:r>
            <a:endParaRPr lang="en-CA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2"/>
            <a:r>
              <a:rPr lang="en-CA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Hydration </a:t>
            </a:r>
            <a:r>
              <a:rPr lang="en-CA" sz="2000" dirty="0">
                <a:solidFill>
                  <a:schemeClr val="tx1"/>
                </a:solidFill>
                <a:sym typeface="Wingdings" panose="05000000000000000000" pitchFamily="2" charset="2"/>
              </a:rPr>
              <a:t>and cooling </a:t>
            </a:r>
          </a:p>
          <a:p>
            <a:pPr lvl="2"/>
            <a:r>
              <a:rPr lang="en-CA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Resident </a:t>
            </a:r>
            <a:r>
              <a:rPr lang="en-CA" sz="2000" dirty="0">
                <a:solidFill>
                  <a:schemeClr val="tx1"/>
                </a:solidFill>
                <a:sym typeface="Wingdings" panose="05000000000000000000" pitchFamily="2" charset="2"/>
              </a:rPr>
              <a:t>relocation </a:t>
            </a:r>
          </a:p>
          <a:p>
            <a:pPr lvl="2"/>
            <a:r>
              <a:rPr lang="en-CA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Managing </a:t>
            </a:r>
            <a:r>
              <a:rPr lang="en-CA" sz="2000" dirty="0">
                <a:solidFill>
                  <a:schemeClr val="tx1"/>
                </a:solidFill>
                <a:sym typeface="Wingdings" panose="05000000000000000000" pitchFamily="2" charset="2"/>
              </a:rPr>
              <a:t>internal temperatures</a:t>
            </a:r>
          </a:p>
          <a:p>
            <a:pPr lvl="2"/>
            <a:r>
              <a:rPr lang="en-CA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Operational </a:t>
            </a:r>
            <a:r>
              <a:rPr lang="en-CA" sz="2000" dirty="0">
                <a:solidFill>
                  <a:schemeClr val="tx1"/>
                </a:solidFill>
                <a:sym typeface="Wingdings" panose="05000000000000000000" pitchFamily="2" charset="2"/>
              </a:rPr>
              <a:t>changes (food, recreation, etc.)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Identify any </a:t>
            </a:r>
            <a:r>
              <a:rPr lang="en-US" sz="2400" i="1" dirty="0" smtClean="0">
                <a:solidFill>
                  <a:schemeClr val="tx1"/>
                </a:solidFill>
              </a:rPr>
              <a:t>remaining</a:t>
            </a:r>
            <a:r>
              <a:rPr lang="en-US" sz="2400" dirty="0" smtClean="0">
                <a:solidFill>
                  <a:schemeClr val="tx1"/>
                </a:solidFill>
              </a:rPr>
              <a:t> staff and resident safety risk to escalate to the health authority, following the implementation of emergency measures (i.e. HVAC failure)</a:t>
            </a:r>
            <a:endParaRPr lang="en-CA" sz="24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CA" b="1" dirty="0" smtClean="0"/>
              <a:t>Scenario 3</a:t>
            </a:r>
            <a:r>
              <a:rPr lang="en-CA" dirty="0" smtClean="0"/>
              <a:t>: Impacts from heat event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901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Scenario 4</a:t>
            </a:r>
            <a:r>
              <a:rPr lang="en-CA" dirty="0" smtClean="0"/>
              <a:t>: Cooling pattern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1890876"/>
            <a:ext cx="7868404" cy="4084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b="1" dirty="0" smtClean="0"/>
              <a:t>Sunday, July 24 </a:t>
            </a:r>
            <a:r>
              <a:rPr lang="en-CA" sz="2000" b="1" dirty="0"/>
              <a:t>14:00 </a:t>
            </a:r>
            <a:r>
              <a:rPr lang="en-CA" sz="2000" dirty="0" smtClean="0">
                <a:solidFill>
                  <a:srgbClr val="C00000"/>
                </a:solidFill>
              </a:rPr>
              <a:t>(+7 days)</a:t>
            </a: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Discussion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What is the trigger to stand down </a:t>
            </a:r>
            <a:r>
              <a:rPr lang="en-US" sz="2000" i="1" dirty="0" smtClean="0">
                <a:solidFill>
                  <a:srgbClr val="000000"/>
                </a:solidFill>
              </a:rPr>
              <a:t>your response</a:t>
            </a:r>
            <a:r>
              <a:rPr lang="en-US" sz="2000" dirty="0" smtClean="0">
                <a:solidFill>
                  <a:srgbClr val="000000"/>
                </a:solidFill>
              </a:rPr>
              <a:t>? 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How will you incorporate any identified changes to your heat plan? 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Where is your documentation being stored?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Is psychosocial support required?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When are your debriefs and after action reports scheduled?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F30B05-47AA-4B2E-BDDE-764ACDB92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232" y="959667"/>
            <a:ext cx="3652455" cy="560336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83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Debrief</a:t>
            </a:r>
            <a:endParaRPr lang="en-CA" dirty="0"/>
          </a:p>
        </p:txBody>
      </p:sp>
      <p:pic>
        <p:nvPicPr>
          <p:cNvPr id="5" name="Content Placeholder 4" descr="Thank You - Wooden Tile Images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851" y="1941248"/>
            <a:ext cx="5194300" cy="3462866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62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ECAlertMe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ecalertme.weather.gc.ca/home_en.php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WeatherCAN</a:t>
            </a:r>
            <a:r>
              <a:rPr lang="en-US" dirty="0" smtClean="0"/>
              <a:t> </a:t>
            </a:r>
            <a:r>
              <a:rPr lang="en-US" dirty="0"/>
              <a:t>app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apps.apple.com/ca/app/weathercan/id1334221563</a:t>
            </a:r>
            <a:r>
              <a:rPr lang="en-US" dirty="0" smtClean="0"/>
              <a:t> </a:t>
            </a:r>
          </a:p>
          <a:p>
            <a:r>
              <a:rPr lang="en-US" dirty="0" err="1"/>
              <a:t>Alertable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5"/>
              </a:rPr>
              <a:t>https://alertable.ca</a:t>
            </a:r>
            <a:r>
              <a:rPr lang="en-US" dirty="0" smtClean="0">
                <a:hlinkClick r:id="rId5"/>
              </a:rPr>
              <a:t>/#/</a:t>
            </a:r>
            <a:r>
              <a:rPr lang="en-US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8754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89" descr="checklist with pencil icon"/>
          <p:cNvGrpSpPr>
            <a:grpSpLocks noChangeAspect="1"/>
          </p:cNvGrpSpPr>
          <p:nvPr/>
        </p:nvGrpSpPr>
        <p:grpSpPr bwMode="auto">
          <a:xfrm>
            <a:off x="8737775" y="3443111"/>
            <a:ext cx="3138136" cy="3138136"/>
            <a:chOff x="6539" y="440"/>
            <a:chExt cx="426" cy="426"/>
          </a:xfrm>
          <a:solidFill>
            <a:srgbClr val="FFFFFF">
              <a:alpha val="30196"/>
            </a:srgbClr>
          </a:solidFill>
        </p:grpSpPr>
        <p:sp>
          <p:nvSpPr>
            <p:cNvPr id="39" name="Freeform 90"/>
            <p:cNvSpPr>
              <a:spLocks noEditPoints="1"/>
            </p:cNvSpPr>
            <p:nvPr/>
          </p:nvSpPr>
          <p:spPr bwMode="auto">
            <a:xfrm>
              <a:off x="6752" y="653"/>
              <a:ext cx="213" cy="213"/>
            </a:xfrm>
            <a:custGeom>
              <a:avLst/>
              <a:gdLst>
                <a:gd name="T0" fmla="*/ 6 w 144"/>
                <a:gd name="T1" fmla="*/ 144 h 144"/>
                <a:gd name="T2" fmla="*/ 2 w 144"/>
                <a:gd name="T3" fmla="*/ 143 h 144"/>
                <a:gd name="T4" fmla="*/ 1 w 144"/>
                <a:gd name="T5" fmla="*/ 137 h 144"/>
                <a:gd name="T6" fmla="*/ 13 w 144"/>
                <a:gd name="T7" fmla="*/ 95 h 144"/>
                <a:gd name="T8" fmla="*/ 14 w 144"/>
                <a:gd name="T9" fmla="*/ 92 h 144"/>
                <a:gd name="T10" fmla="*/ 104 w 144"/>
                <a:gd name="T11" fmla="*/ 2 h 144"/>
                <a:gd name="T12" fmla="*/ 113 w 144"/>
                <a:gd name="T13" fmla="*/ 2 h 144"/>
                <a:gd name="T14" fmla="*/ 143 w 144"/>
                <a:gd name="T15" fmla="*/ 32 h 144"/>
                <a:gd name="T16" fmla="*/ 144 w 144"/>
                <a:gd name="T17" fmla="*/ 36 h 144"/>
                <a:gd name="T18" fmla="*/ 143 w 144"/>
                <a:gd name="T19" fmla="*/ 41 h 144"/>
                <a:gd name="T20" fmla="*/ 53 w 144"/>
                <a:gd name="T21" fmla="*/ 131 h 144"/>
                <a:gd name="T22" fmla="*/ 50 w 144"/>
                <a:gd name="T23" fmla="*/ 132 h 144"/>
                <a:gd name="T24" fmla="*/ 8 w 144"/>
                <a:gd name="T25" fmla="*/ 144 h 144"/>
                <a:gd name="T26" fmla="*/ 6 w 144"/>
                <a:gd name="T27" fmla="*/ 144 h 144"/>
                <a:gd name="T28" fmla="*/ 24 w 144"/>
                <a:gd name="T29" fmla="*/ 100 h 144"/>
                <a:gd name="T30" fmla="*/ 15 w 144"/>
                <a:gd name="T31" fmla="*/ 130 h 144"/>
                <a:gd name="T32" fmla="*/ 45 w 144"/>
                <a:gd name="T33" fmla="*/ 121 h 144"/>
                <a:gd name="T34" fmla="*/ 130 w 144"/>
                <a:gd name="T35" fmla="*/ 36 h 144"/>
                <a:gd name="T36" fmla="*/ 108 w 144"/>
                <a:gd name="T37" fmla="*/ 15 h 144"/>
                <a:gd name="T38" fmla="*/ 24 w 144"/>
                <a:gd name="T39" fmla="*/ 100 h 144"/>
                <a:gd name="T40" fmla="*/ 48 w 144"/>
                <a:gd name="T41" fmla="*/ 126 h 144"/>
                <a:gd name="T42" fmla="*/ 48 w 144"/>
                <a:gd name="T43" fmla="*/ 12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144">
                  <a:moveTo>
                    <a:pt x="6" y="144"/>
                  </a:moveTo>
                  <a:cubicBezTo>
                    <a:pt x="5" y="144"/>
                    <a:pt x="3" y="144"/>
                    <a:pt x="2" y="143"/>
                  </a:cubicBezTo>
                  <a:cubicBezTo>
                    <a:pt x="1" y="141"/>
                    <a:pt x="0" y="139"/>
                    <a:pt x="1" y="137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94"/>
                    <a:pt x="13" y="93"/>
                    <a:pt x="14" y="9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7" y="0"/>
                    <a:pt x="110" y="0"/>
                    <a:pt x="113" y="2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4" y="33"/>
                    <a:pt x="144" y="35"/>
                    <a:pt x="144" y="36"/>
                  </a:cubicBezTo>
                  <a:cubicBezTo>
                    <a:pt x="144" y="38"/>
                    <a:pt x="144" y="40"/>
                    <a:pt x="143" y="41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2" y="131"/>
                    <a:pt x="51" y="132"/>
                    <a:pt x="50" y="132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8" y="144"/>
                    <a:pt x="7" y="144"/>
                    <a:pt x="6" y="144"/>
                  </a:cubicBezTo>
                  <a:close/>
                  <a:moveTo>
                    <a:pt x="24" y="100"/>
                  </a:moveTo>
                  <a:cubicBezTo>
                    <a:pt x="15" y="130"/>
                    <a:pt x="15" y="130"/>
                    <a:pt x="15" y="130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08" y="15"/>
                    <a:pt x="108" y="15"/>
                    <a:pt x="108" y="15"/>
                  </a:cubicBezTo>
                  <a:lnTo>
                    <a:pt x="24" y="100"/>
                  </a:lnTo>
                  <a:close/>
                  <a:moveTo>
                    <a:pt x="48" y="126"/>
                  </a:moveTo>
                  <a:cubicBezTo>
                    <a:pt x="48" y="126"/>
                    <a:pt x="48" y="126"/>
                    <a:pt x="48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Freeform 91"/>
            <p:cNvSpPr>
              <a:spLocks/>
            </p:cNvSpPr>
            <p:nvPr/>
          </p:nvSpPr>
          <p:spPr bwMode="auto">
            <a:xfrm>
              <a:off x="6871" y="692"/>
              <a:ext cx="57" cy="57"/>
            </a:xfrm>
            <a:custGeom>
              <a:avLst/>
              <a:gdLst>
                <a:gd name="T0" fmla="*/ 44 w 57"/>
                <a:gd name="T1" fmla="*/ 57 h 57"/>
                <a:gd name="T2" fmla="*/ 0 w 57"/>
                <a:gd name="T3" fmla="*/ 13 h 57"/>
                <a:gd name="T4" fmla="*/ 13 w 57"/>
                <a:gd name="T5" fmla="*/ 0 h 57"/>
                <a:gd name="T6" fmla="*/ 57 w 57"/>
                <a:gd name="T7" fmla="*/ 44 h 57"/>
                <a:gd name="T8" fmla="*/ 44 w 57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44" y="57"/>
                  </a:moveTo>
                  <a:lnTo>
                    <a:pt x="0" y="13"/>
                  </a:lnTo>
                  <a:lnTo>
                    <a:pt x="13" y="0"/>
                  </a:lnTo>
                  <a:lnTo>
                    <a:pt x="57" y="44"/>
                  </a:lnTo>
                  <a:lnTo>
                    <a:pt x="44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Freeform 92"/>
            <p:cNvSpPr>
              <a:spLocks/>
            </p:cNvSpPr>
            <p:nvPr/>
          </p:nvSpPr>
          <p:spPr bwMode="auto">
            <a:xfrm>
              <a:off x="6770" y="786"/>
              <a:ext cx="64" cy="62"/>
            </a:xfrm>
            <a:custGeom>
              <a:avLst/>
              <a:gdLst>
                <a:gd name="T0" fmla="*/ 36 w 43"/>
                <a:gd name="T1" fmla="*/ 42 h 42"/>
                <a:gd name="T2" fmla="*/ 32 w 43"/>
                <a:gd name="T3" fmla="*/ 41 h 42"/>
                <a:gd name="T4" fmla="*/ 2 w 43"/>
                <a:gd name="T5" fmla="*/ 11 h 42"/>
                <a:gd name="T6" fmla="*/ 2 w 43"/>
                <a:gd name="T7" fmla="*/ 2 h 42"/>
                <a:gd name="T8" fmla="*/ 11 w 43"/>
                <a:gd name="T9" fmla="*/ 2 h 42"/>
                <a:gd name="T10" fmla="*/ 41 w 43"/>
                <a:gd name="T11" fmla="*/ 32 h 42"/>
                <a:gd name="T12" fmla="*/ 41 w 43"/>
                <a:gd name="T13" fmla="*/ 41 h 42"/>
                <a:gd name="T14" fmla="*/ 36 w 43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2">
                  <a:moveTo>
                    <a:pt x="36" y="42"/>
                  </a:moveTo>
                  <a:cubicBezTo>
                    <a:pt x="35" y="42"/>
                    <a:pt x="33" y="42"/>
                    <a:pt x="32" y="4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5" y="0"/>
                    <a:pt x="8" y="0"/>
                    <a:pt x="11" y="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3" y="35"/>
                    <a:pt x="43" y="38"/>
                    <a:pt x="41" y="41"/>
                  </a:cubicBezTo>
                  <a:cubicBezTo>
                    <a:pt x="39" y="42"/>
                    <a:pt x="38" y="42"/>
                    <a:pt x="3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Freeform 93"/>
            <p:cNvSpPr>
              <a:spLocks/>
            </p:cNvSpPr>
            <p:nvPr/>
          </p:nvSpPr>
          <p:spPr bwMode="auto">
            <a:xfrm>
              <a:off x="6690" y="618"/>
              <a:ext cx="89" cy="17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Freeform 94"/>
            <p:cNvSpPr>
              <a:spLocks/>
            </p:cNvSpPr>
            <p:nvPr/>
          </p:nvSpPr>
          <p:spPr bwMode="auto">
            <a:xfrm>
              <a:off x="6690" y="689"/>
              <a:ext cx="89" cy="17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Freeform 95"/>
            <p:cNvSpPr>
              <a:spLocks/>
            </p:cNvSpPr>
            <p:nvPr/>
          </p:nvSpPr>
          <p:spPr bwMode="auto">
            <a:xfrm>
              <a:off x="6593" y="582"/>
              <a:ext cx="90" cy="62"/>
            </a:xfrm>
            <a:custGeom>
              <a:avLst/>
              <a:gdLst>
                <a:gd name="T0" fmla="*/ 24 w 61"/>
                <a:gd name="T1" fmla="*/ 42 h 42"/>
                <a:gd name="T2" fmla="*/ 20 w 61"/>
                <a:gd name="T3" fmla="*/ 41 h 42"/>
                <a:gd name="T4" fmla="*/ 2 w 61"/>
                <a:gd name="T5" fmla="*/ 23 h 42"/>
                <a:gd name="T6" fmla="*/ 2 w 61"/>
                <a:gd name="T7" fmla="*/ 14 h 42"/>
                <a:gd name="T8" fmla="*/ 11 w 61"/>
                <a:gd name="T9" fmla="*/ 14 h 42"/>
                <a:gd name="T10" fmla="*/ 24 w 61"/>
                <a:gd name="T11" fmla="*/ 28 h 42"/>
                <a:gd name="T12" fmla="*/ 50 w 61"/>
                <a:gd name="T13" fmla="*/ 2 h 42"/>
                <a:gd name="T14" fmla="*/ 59 w 61"/>
                <a:gd name="T15" fmla="*/ 2 h 42"/>
                <a:gd name="T16" fmla="*/ 59 w 61"/>
                <a:gd name="T17" fmla="*/ 11 h 42"/>
                <a:gd name="T18" fmla="*/ 29 w 61"/>
                <a:gd name="T19" fmla="*/ 41 h 42"/>
                <a:gd name="T20" fmla="*/ 24 w 61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42">
                  <a:moveTo>
                    <a:pt x="24" y="42"/>
                  </a:moveTo>
                  <a:cubicBezTo>
                    <a:pt x="23" y="42"/>
                    <a:pt x="21" y="42"/>
                    <a:pt x="20" y="4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0"/>
                    <a:pt x="0" y="17"/>
                    <a:pt x="2" y="14"/>
                  </a:cubicBezTo>
                  <a:cubicBezTo>
                    <a:pt x="5" y="12"/>
                    <a:pt x="8" y="12"/>
                    <a:pt x="11" y="1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3" y="0"/>
                    <a:pt x="56" y="0"/>
                    <a:pt x="59" y="2"/>
                  </a:cubicBezTo>
                  <a:cubicBezTo>
                    <a:pt x="61" y="5"/>
                    <a:pt x="61" y="8"/>
                    <a:pt x="59" y="1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6" y="42"/>
                    <a:pt x="2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Freeform 96"/>
            <p:cNvSpPr>
              <a:spLocks/>
            </p:cNvSpPr>
            <p:nvPr/>
          </p:nvSpPr>
          <p:spPr bwMode="auto">
            <a:xfrm>
              <a:off x="6593" y="653"/>
              <a:ext cx="90" cy="64"/>
            </a:xfrm>
            <a:custGeom>
              <a:avLst/>
              <a:gdLst>
                <a:gd name="T0" fmla="*/ 24 w 61"/>
                <a:gd name="T1" fmla="*/ 43 h 43"/>
                <a:gd name="T2" fmla="*/ 20 w 61"/>
                <a:gd name="T3" fmla="*/ 41 h 43"/>
                <a:gd name="T4" fmla="*/ 2 w 61"/>
                <a:gd name="T5" fmla="*/ 23 h 43"/>
                <a:gd name="T6" fmla="*/ 2 w 61"/>
                <a:gd name="T7" fmla="*/ 14 h 43"/>
                <a:gd name="T8" fmla="*/ 11 w 61"/>
                <a:gd name="T9" fmla="*/ 14 h 43"/>
                <a:gd name="T10" fmla="*/ 24 w 61"/>
                <a:gd name="T11" fmla="*/ 28 h 43"/>
                <a:gd name="T12" fmla="*/ 50 w 61"/>
                <a:gd name="T13" fmla="*/ 2 h 43"/>
                <a:gd name="T14" fmla="*/ 59 w 61"/>
                <a:gd name="T15" fmla="*/ 2 h 43"/>
                <a:gd name="T16" fmla="*/ 59 w 61"/>
                <a:gd name="T17" fmla="*/ 11 h 43"/>
                <a:gd name="T18" fmla="*/ 29 w 61"/>
                <a:gd name="T19" fmla="*/ 41 h 43"/>
                <a:gd name="T20" fmla="*/ 24 w 61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43">
                  <a:moveTo>
                    <a:pt x="24" y="43"/>
                  </a:moveTo>
                  <a:cubicBezTo>
                    <a:pt x="23" y="43"/>
                    <a:pt x="21" y="42"/>
                    <a:pt x="20" y="4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1"/>
                    <a:pt x="0" y="17"/>
                    <a:pt x="2" y="14"/>
                  </a:cubicBezTo>
                  <a:cubicBezTo>
                    <a:pt x="5" y="12"/>
                    <a:pt x="8" y="12"/>
                    <a:pt x="11" y="1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3" y="0"/>
                    <a:pt x="56" y="0"/>
                    <a:pt x="59" y="2"/>
                  </a:cubicBezTo>
                  <a:cubicBezTo>
                    <a:pt x="61" y="5"/>
                    <a:pt x="61" y="9"/>
                    <a:pt x="59" y="1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6" y="43"/>
                    <a:pt x="24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Freeform 97"/>
            <p:cNvSpPr>
              <a:spLocks/>
            </p:cNvSpPr>
            <p:nvPr/>
          </p:nvSpPr>
          <p:spPr bwMode="auto">
            <a:xfrm>
              <a:off x="6539" y="440"/>
              <a:ext cx="302" cy="391"/>
            </a:xfrm>
            <a:custGeom>
              <a:avLst/>
              <a:gdLst>
                <a:gd name="T0" fmla="*/ 108 w 204"/>
                <a:gd name="T1" fmla="*/ 264 h 264"/>
                <a:gd name="T2" fmla="*/ 6 w 204"/>
                <a:gd name="T3" fmla="*/ 264 h 264"/>
                <a:gd name="T4" fmla="*/ 0 w 204"/>
                <a:gd name="T5" fmla="*/ 258 h 264"/>
                <a:gd name="T6" fmla="*/ 0 w 204"/>
                <a:gd name="T7" fmla="*/ 6 h 264"/>
                <a:gd name="T8" fmla="*/ 6 w 204"/>
                <a:gd name="T9" fmla="*/ 0 h 264"/>
                <a:gd name="T10" fmla="*/ 138 w 204"/>
                <a:gd name="T11" fmla="*/ 0 h 264"/>
                <a:gd name="T12" fmla="*/ 143 w 204"/>
                <a:gd name="T13" fmla="*/ 2 h 264"/>
                <a:gd name="T14" fmla="*/ 203 w 204"/>
                <a:gd name="T15" fmla="*/ 62 h 264"/>
                <a:gd name="T16" fmla="*/ 204 w 204"/>
                <a:gd name="T17" fmla="*/ 66 h 264"/>
                <a:gd name="T18" fmla="*/ 204 w 204"/>
                <a:gd name="T19" fmla="*/ 156 h 264"/>
                <a:gd name="T20" fmla="*/ 192 w 204"/>
                <a:gd name="T21" fmla="*/ 156 h 264"/>
                <a:gd name="T22" fmla="*/ 192 w 204"/>
                <a:gd name="T23" fmla="*/ 69 h 264"/>
                <a:gd name="T24" fmla="*/ 136 w 204"/>
                <a:gd name="T25" fmla="*/ 12 h 264"/>
                <a:gd name="T26" fmla="*/ 12 w 204"/>
                <a:gd name="T27" fmla="*/ 12 h 264"/>
                <a:gd name="T28" fmla="*/ 12 w 204"/>
                <a:gd name="T29" fmla="*/ 252 h 264"/>
                <a:gd name="T30" fmla="*/ 108 w 204"/>
                <a:gd name="T31" fmla="*/ 252 h 264"/>
                <a:gd name="T32" fmla="*/ 108 w 204"/>
                <a:gd name="T3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4" h="264">
                  <a:moveTo>
                    <a:pt x="108" y="264"/>
                  </a:moveTo>
                  <a:cubicBezTo>
                    <a:pt x="6" y="264"/>
                    <a:pt x="6" y="264"/>
                    <a:pt x="6" y="264"/>
                  </a:cubicBezTo>
                  <a:cubicBezTo>
                    <a:pt x="3" y="264"/>
                    <a:pt x="0" y="262"/>
                    <a:pt x="0" y="25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0" y="0"/>
                    <a:pt x="142" y="1"/>
                    <a:pt x="143" y="2"/>
                  </a:cubicBezTo>
                  <a:cubicBezTo>
                    <a:pt x="203" y="62"/>
                    <a:pt x="203" y="62"/>
                    <a:pt x="203" y="62"/>
                  </a:cubicBezTo>
                  <a:cubicBezTo>
                    <a:pt x="204" y="63"/>
                    <a:pt x="204" y="65"/>
                    <a:pt x="204" y="66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192" y="156"/>
                    <a:pt x="192" y="156"/>
                    <a:pt x="192" y="156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52"/>
                    <a:pt x="12" y="252"/>
                    <a:pt x="12" y="252"/>
                  </a:cubicBezTo>
                  <a:cubicBezTo>
                    <a:pt x="108" y="252"/>
                    <a:pt x="108" y="252"/>
                    <a:pt x="108" y="252"/>
                  </a:cubicBezTo>
                  <a:lnTo>
                    <a:pt x="108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Freeform 98"/>
            <p:cNvSpPr>
              <a:spLocks/>
            </p:cNvSpPr>
            <p:nvPr/>
          </p:nvSpPr>
          <p:spPr bwMode="auto">
            <a:xfrm>
              <a:off x="6734" y="440"/>
              <a:ext cx="107" cy="107"/>
            </a:xfrm>
            <a:custGeom>
              <a:avLst/>
              <a:gdLst>
                <a:gd name="T0" fmla="*/ 66 w 72"/>
                <a:gd name="T1" fmla="*/ 72 h 72"/>
                <a:gd name="T2" fmla="*/ 6 w 72"/>
                <a:gd name="T3" fmla="*/ 72 h 72"/>
                <a:gd name="T4" fmla="*/ 0 w 72"/>
                <a:gd name="T5" fmla="*/ 66 h 72"/>
                <a:gd name="T6" fmla="*/ 0 w 72"/>
                <a:gd name="T7" fmla="*/ 6 h 72"/>
                <a:gd name="T8" fmla="*/ 6 w 72"/>
                <a:gd name="T9" fmla="*/ 0 h 72"/>
                <a:gd name="T10" fmla="*/ 12 w 72"/>
                <a:gd name="T11" fmla="*/ 6 h 72"/>
                <a:gd name="T12" fmla="*/ 12 w 72"/>
                <a:gd name="T13" fmla="*/ 60 h 72"/>
                <a:gd name="T14" fmla="*/ 66 w 72"/>
                <a:gd name="T15" fmla="*/ 60 h 72"/>
                <a:gd name="T16" fmla="*/ 72 w 72"/>
                <a:gd name="T17" fmla="*/ 66 h 72"/>
                <a:gd name="T18" fmla="*/ 66 w 72"/>
                <a:gd name="T1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66" y="72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3" y="72"/>
                    <a:pt x="0" y="70"/>
                    <a:pt x="0" y="6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70" y="60"/>
                    <a:pt x="72" y="63"/>
                    <a:pt x="72" y="66"/>
                  </a:cubicBezTo>
                  <a:cubicBezTo>
                    <a:pt x="72" y="70"/>
                    <a:pt x="70" y="72"/>
                    <a:pt x="6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25220" y="698271"/>
            <a:ext cx="7093452" cy="562514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Land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acknowledgment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pPr lvl="1"/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Format</a:t>
            </a:r>
          </a:p>
          <a:p>
            <a:pPr lvl="1"/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Tabletop exercise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Closing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37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>
            <a:normAutofit/>
          </a:bodyPr>
          <a:lstStyle/>
          <a:p>
            <a:r>
              <a:rPr lang="en-CA" sz="4000" cap="none" dirty="0" smtClean="0">
                <a:latin typeface="+mn-lt"/>
                <a:cs typeface="Calibri" panose="020F0502020204030204" pitchFamily="34" charset="0"/>
              </a:rPr>
              <a:t>Land acknowledgement</a:t>
            </a:r>
            <a:endParaRPr lang="en-CA" sz="4000" cap="none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787" y="1898806"/>
            <a:ext cx="10942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3115" y="6148031"/>
            <a:ext cx="71283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000" i="1" dirty="0" smtClean="0"/>
              <a:t>Source: </a:t>
            </a:r>
            <a:r>
              <a:rPr lang="en-CA" sz="1000" i="1" dirty="0"/>
              <a:t>www.johomaps.net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81193" y="1759047"/>
            <a:ext cx="4942914" cy="4216303"/>
          </a:xfrm>
        </p:spPr>
        <p:txBody>
          <a:bodyPr anchor="t"/>
          <a:lstStyle/>
          <a:p>
            <a:pPr marL="0" indent="0">
              <a:buNone/>
            </a:pPr>
            <a:r>
              <a:rPr lang="en-CA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are meeting today on the traditional and </a:t>
            </a:r>
            <a:r>
              <a:rPr lang="en-CA" alt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unceded</a:t>
            </a:r>
            <a:r>
              <a:rPr lang="en-CA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territory of the Coast Salish peoples, including the territories of the </a:t>
            </a:r>
            <a:r>
              <a:rPr lang="en-US" alt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Katzie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Kwikwetlem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Kwantlen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Tsawwassen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alt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Semiahmoo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Nations</a:t>
            </a:r>
            <a:r>
              <a:rPr lang="en-CA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777" y="1759047"/>
            <a:ext cx="5851032" cy="421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81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Introduction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4231386"/>
          </a:xfrm>
        </p:spPr>
        <p:txBody>
          <a:bodyPr/>
          <a:lstStyle/>
          <a:p>
            <a:r>
              <a:rPr lang="en-CA" sz="2800" dirty="0"/>
              <a:t>A guided </a:t>
            </a:r>
            <a:r>
              <a:rPr lang="en-CA" sz="2800" dirty="0">
                <a:solidFill>
                  <a:schemeClr val="tx1"/>
                </a:solidFill>
              </a:rPr>
              <a:t>discussion using a scripted event to </a:t>
            </a:r>
            <a:r>
              <a:rPr lang="en-CA" sz="2800" dirty="0" smtClean="0">
                <a:solidFill>
                  <a:schemeClr val="tx1"/>
                </a:solidFill>
              </a:rPr>
              <a:t>ensure preparedness of </a:t>
            </a:r>
            <a:r>
              <a:rPr lang="en-CA" dirty="0" smtClean="0">
                <a:solidFill>
                  <a:schemeClr val="tx1"/>
                </a:solidFill>
              </a:rPr>
              <a:t>LTC/AL facilities to</a:t>
            </a:r>
            <a:r>
              <a:rPr lang="en-CA" sz="2800" dirty="0" smtClean="0">
                <a:solidFill>
                  <a:schemeClr val="tx1"/>
                </a:solidFill>
              </a:rPr>
              <a:t> heat plans </a:t>
            </a:r>
            <a:endParaRPr lang="en-CA" sz="2800" dirty="0">
              <a:solidFill>
                <a:schemeClr val="tx1"/>
              </a:solidFill>
            </a:endParaRPr>
          </a:p>
          <a:p>
            <a:r>
              <a:rPr lang="en-CA" sz="2800" dirty="0" smtClean="0"/>
              <a:t>Designed </a:t>
            </a:r>
            <a:r>
              <a:rPr lang="en-CA" sz="2800" dirty="0"/>
              <a:t>to promote free and open exchange of ideas and provide an opportunity to </a:t>
            </a:r>
            <a:r>
              <a:rPr lang="en-CA" sz="2800" dirty="0" smtClean="0"/>
              <a:t>improve </a:t>
            </a:r>
          </a:p>
          <a:p>
            <a:r>
              <a:rPr lang="en-CA" sz="2800" dirty="0" smtClean="0"/>
              <a:t>This is a training event and we would like to remind everyone of the importance of maintaining a “no-fault” atmosphere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63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Purpose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4231386"/>
          </a:xfrm>
        </p:spPr>
        <p:txBody>
          <a:bodyPr/>
          <a:lstStyle/>
          <a:p>
            <a:r>
              <a:rPr lang="en-US" sz="2800" dirty="0"/>
              <a:t>Simulate </a:t>
            </a:r>
            <a:r>
              <a:rPr lang="en-US" sz="2800" dirty="0" smtClean="0"/>
              <a:t>activation and escalation to a heat event</a:t>
            </a:r>
          </a:p>
          <a:p>
            <a:pPr lvl="1"/>
            <a:r>
              <a:rPr lang="en-US" dirty="0" smtClean="0"/>
              <a:t>Standard, escalated and emergency measures</a:t>
            </a:r>
          </a:p>
          <a:p>
            <a:r>
              <a:rPr lang="en-US" sz="2800" dirty="0" smtClean="0"/>
              <a:t>Raise </a:t>
            </a:r>
            <a:r>
              <a:rPr lang="en-US" sz="2800" dirty="0"/>
              <a:t>awareness of heat </a:t>
            </a:r>
            <a:r>
              <a:rPr lang="en-US" sz="2800" dirty="0" smtClean="0"/>
              <a:t>planning and resources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Practice site coordination to a simulated heat event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11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Format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94807"/>
            <a:ext cx="11029615" cy="27515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2800" b="1" dirty="0" smtClean="0"/>
              <a:t>Players</a:t>
            </a:r>
          </a:p>
          <a:p>
            <a:r>
              <a:rPr lang="en-CA" dirty="0" smtClean="0"/>
              <a:t>Site-based leadership  </a:t>
            </a:r>
          </a:p>
          <a:p>
            <a:r>
              <a:rPr lang="en-CA" dirty="0" smtClean="0"/>
              <a:t>Key clinical and support staff</a:t>
            </a:r>
          </a:p>
          <a:p>
            <a:r>
              <a:rPr lang="en-CA" dirty="0" smtClean="0"/>
              <a:t>Medical staff</a:t>
            </a:r>
          </a:p>
          <a:p>
            <a:pPr marL="0" indent="0">
              <a:buNone/>
            </a:pPr>
            <a:r>
              <a:rPr lang="en-US" b="1" dirty="0" smtClean="0"/>
              <a:t>Scenarios </a:t>
            </a:r>
            <a:endParaRPr lang="en-CA" b="1" dirty="0" smtClean="0"/>
          </a:p>
          <a:p>
            <a:pPr marL="0" indent="0">
              <a:buNone/>
            </a:pPr>
            <a:endParaRPr lang="en-CA" sz="2800" dirty="0" smtClean="0"/>
          </a:p>
          <a:p>
            <a:endParaRPr lang="en-CA" sz="2800" dirty="0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1685515"/>
              </p:ext>
            </p:extLst>
          </p:nvPr>
        </p:nvGraphicFramePr>
        <p:xfrm>
          <a:off x="580857" y="4516342"/>
          <a:ext cx="11029950" cy="2272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31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Process: Key triggers and actions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780964"/>
              </p:ext>
            </p:extLst>
          </p:nvPr>
        </p:nvGraphicFramePr>
        <p:xfrm>
          <a:off x="902437" y="2554940"/>
          <a:ext cx="10387125" cy="25549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1651">
                  <a:extLst>
                    <a:ext uri="{9D8B030D-6E8A-4147-A177-3AD203B41FA5}">
                      <a16:colId xmlns:a16="http://schemas.microsoft.com/office/drawing/2014/main" val="1110549249"/>
                    </a:ext>
                  </a:extLst>
                </a:gridCol>
                <a:gridCol w="7465474">
                  <a:extLst>
                    <a:ext uri="{9D8B030D-6E8A-4147-A177-3AD203B41FA5}">
                      <a16:colId xmlns:a16="http://schemas.microsoft.com/office/drawing/2014/main" val="2236761153"/>
                    </a:ext>
                  </a:extLst>
                </a:gridCol>
              </a:tblGrid>
              <a:tr h="64819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2000" dirty="0">
                          <a:effectLst/>
                        </a:rPr>
                        <a:t>Level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CA" sz="2000">
                          <a:effectLst/>
                        </a:rPr>
                        <a:t>Trigger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983771"/>
                  </a:ext>
                </a:extLst>
              </a:tr>
              <a:tr h="62927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2000" b="0" dirty="0">
                          <a:effectLst/>
                        </a:rPr>
                        <a:t>Standard actions</a:t>
                      </a:r>
                      <a:endParaRPr lang="en-CA" sz="2000" b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CA" sz="2000" dirty="0">
                          <a:effectLst/>
                        </a:rPr>
                        <a:t>To be taken to prevent indoor temperatures from exceeding 26°C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4088780"/>
                  </a:ext>
                </a:extLst>
              </a:tr>
              <a:tr h="64819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2000" b="0" dirty="0">
                          <a:effectLst/>
                        </a:rPr>
                        <a:t>Escalated actions</a:t>
                      </a:r>
                      <a:endParaRPr lang="en-CA" sz="2000" b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CA" sz="2000" dirty="0">
                          <a:effectLst/>
                        </a:rPr>
                        <a:t>To be taken when temperatures approach or reach 26°C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1966670"/>
                  </a:ext>
                </a:extLst>
              </a:tr>
              <a:tr h="62927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CA" sz="2000" b="0" dirty="0">
                          <a:effectLst/>
                        </a:rPr>
                        <a:t>Emergency actions</a:t>
                      </a:r>
                      <a:endParaRPr lang="en-CA" sz="2000" b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CA" sz="2000" dirty="0">
                          <a:effectLst/>
                        </a:rPr>
                        <a:t>To be taken if the indoor temperature exceeds 26°C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770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6813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Process: Escalation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238" y="1477921"/>
            <a:ext cx="9179724" cy="526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90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Tabletop exercise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685126" y="1890876"/>
            <a:ext cx="10925682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sz="2000" dirty="0">
              <a:solidFill>
                <a:srgbClr val="000000"/>
              </a:solidFill>
              <a:latin typeface="Wingdings 2" panose="05020102010507070707" pitchFamily="18" charset="2"/>
            </a:endParaRPr>
          </a:p>
          <a:p>
            <a:pPr marL="306000" indent="-306000" defTabSz="457200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Respond to exercise events and information as if the emergency were real, unless otherwise directed by an exercise facilitator </a:t>
            </a:r>
          </a:p>
          <a:p>
            <a:pPr marL="306000" indent="-306000" defTabSz="457200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Parts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the scenario may seem implausible; recognize that the exercise has objectives to satisfy and may require incorporation of unrealistic aspects </a:t>
            </a:r>
          </a:p>
          <a:p>
            <a:pPr marL="306000" indent="-306000" defTabSz="457200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external exercise communications will begin and end with the statement, “EXERCISE, EXERCISE, EXERCISE” </a:t>
            </a: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06000" indent="-306000" defTabSz="457200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the exercise needs to end (i.e. true emergency), use the terminology “NO DUFF” to indicate the exercise is over / attention is required to a real event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ctr" defTabSz="457200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Next slide is the 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START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the exercise</a:t>
            </a:r>
          </a:p>
        </p:txBody>
      </p:sp>
    </p:spTree>
    <p:extLst>
      <p:ext uri="{BB962C8B-B14F-4D97-AF65-F5344CB8AC3E}">
        <p14:creationId xmlns:p14="http://schemas.microsoft.com/office/powerpoint/2010/main" val="334820594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duct Summary_Win32_RS v2" id="{4A4BC7BA-E104-48CF-9F11-CBBDF04784BE}" vid="{45BAD27F-A2E8-4282-99F2-C6ED447BF4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43F881-A283-4804-BC69-C2CA14CA78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A6C788-C4FC-4FDC-8A35-3D0FEBD2EC4E}">
  <ds:schemaRefs>
    <ds:schemaRef ds:uri="http://schemas.microsoft.com/office/2006/documentManagement/types"/>
    <ds:schemaRef ds:uri="71af3243-3dd4-4a8d-8c0d-dd76da1f02a5"/>
    <ds:schemaRef ds:uri="http://purl.org/dc/terms/"/>
    <ds:schemaRef ds:uri="http://purl.org/dc/dcmitype/"/>
    <ds:schemaRef ds:uri="16c05727-aa75-4e4a-9b5f-8a80a1165891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F46A686-309E-4CB8-8B43-0618CA3DC8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Template-powerpoint-HEMBC-v2.0</Template>
  <TotalTime>0</TotalTime>
  <Words>1286</Words>
  <Application>Microsoft Office PowerPoint</Application>
  <PresentationFormat>Widescreen</PresentationFormat>
  <Paragraphs>198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Wingdings 2</vt:lpstr>
      <vt:lpstr>DividendVTI</vt:lpstr>
      <vt:lpstr>Tabletop exercise: Heat event</vt:lpstr>
      <vt:lpstr>PowerPoint Presentation</vt:lpstr>
      <vt:lpstr>Land acknowledgement</vt:lpstr>
      <vt:lpstr>Introduction</vt:lpstr>
      <vt:lpstr>Purpose</vt:lpstr>
      <vt:lpstr>Format</vt:lpstr>
      <vt:lpstr>Process: Key triggers and actions</vt:lpstr>
      <vt:lpstr>Process: Escalation</vt:lpstr>
      <vt:lpstr>Tabletop exercise</vt:lpstr>
      <vt:lpstr>Scenario 1: Increasing indoor temperatures</vt:lpstr>
      <vt:lpstr>Scenario 1: Increasing indoor temperatures</vt:lpstr>
      <vt:lpstr>Scenario 2: Anticipated hot weather for the weekend</vt:lpstr>
      <vt:lpstr>Scenario 2: Anticipated hot weather for the weekend</vt:lpstr>
      <vt:lpstr>Scenario 3: Impacts from heat event</vt:lpstr>
      <vt:lpstr>Scenario 3: Impacts from heat event</vt:lpstr>
      <vt:lpstr>Scenario 4: Cooling pattern</vt:lpstr>
      <vt:lpstr>Debrief</vt:lpstr>
      <vt:lpstr>Resources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2022-06-07T16:49:14Z</dcterms:created>
  <dcterms:modified xsi:type="dcterms:W3CDTF">2022-06-23T16:16:23Z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