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0"/>
  </p:notesMasterIdLst>
  <p:sldIdLst>
    <p:sldId id="257" r:id="rId5"/>
    <p:sldId id="277" r:id="rId6"/>
    <p:sldId id="273" r:id="rId7"/>
    <p:sldId id="263" r:id="rId8"/>
    <p:sldId id="262" r:id="rId9"/>
    <p:sldId id="264" r:id="rId10"/>
    <p:sldId id="265" r:id="rId11"/>
    <p:sldId id="267" r:id="rId12"/>
    <p:sldId id="276" r:id="rId13"/>
    <p:sldId id="270" r:id="rId14"/>
    <p:sldId id="268" r:id="rId15"/>
    <p:sldId id="274" r:id="rId16"/>
    <p:sldId id="269" r:id="rId17"/>
    <p:sldId id="272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70" autoAdjust="0"/>
  </p:normalViewPr>
  <p:slideViewPr>
    <p:cSldViewPr snapToGrid="0">
      <p:cViewPr varScale="1">
        <p:scale>
          <a:sx n="107" d="100"/>
          <a:sy n="107" d="100"/>
        </p:scale>
        <p:origin x="68" y="3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92FC2-43B0-4491-8B92-2F20170029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EC1E0C-B3AD-4895-8619-290D7CF0540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Your role is </a:t>
          </a:r>
          <a:r>
            <a:rPr lang="en-US" b="1" dirty="0"/>
            <a:t>temporary, full time </a:t>
          </a:r>
          <a:r>
            <a:rPr lang="en-US" dirty="0"/>
            <a:t>while you work at our facility and while you go to school to become a </a:t>
          </a:r>
          <a:r>
            <a:rPr lang="en-US" dirty="0" smtClean="0"/>
            <a:t>health care assistant (HCA)</a:t>
          </a:r>
          <a:endParaRPr lang="en-US" dirty="0"/>
        </a:p>
      </dgm:t>
    </dgm:pt>
    <dgm:pt modelId="{7E42FAD9-1E19-4767-ADA4-33519C1A654D}" type="parTrans" cxnId="{D65C6EED-855D-456B-8AEA-487A966BA5E0}">
      <dgm:prSet/>
      <dgm:spPr/>
      <dgm:t>
        <a:bodyPr/>
        <a:lstStyle/>
        <a:p>
          <a:endParaRPr lang="en-US"/>
        </a:p>
      </dgm:t>
    </dgm:pt>
    <dgm:pt modelId="{3CB04479-5488-483C-AF9D-316DCDCC072C}" type="sibTrans" cxnId="{D65C6EED-855D-456B-8AEA-487A966BA5E0}">
      <dgm:prSet/>
      <dgm:spPr/>
      <dgm:t>
        <a:bodyPr/>
        <a:lstStyle/>
        <a:p>
          <a:endParaRPr lang="en-US"/>
        </a:p>
      </dgm:t>
    </dgm:pt>
    <dgm:pt modelId="{2EACD2BA-7749-4A70-A3F0-1AEA7F7CBE9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It will take </a:t>
          </a:r>
          <a:r>
            <a:rPr lang="en-US" b="1" dirty="0"/>
            <a:t>12 – 18 months </a:t>
          </a:r>
          <a:r>
            <a:rPr lang="en-US" dirty="0"/>
            <a:t>to become a HCA</a:t>
          </a:r>
        </a:p>
      </dgm:t>
    </dgm:pt>
    <dgm:pt modelId="{E9E61DB9-DDBA-4B3C-857A-C582F7CEEDD5}" type="parTrans" cxnId="{9C6810B6-86FF-4F2A-AAEB-7B17EF664954}">
      <dgm:prSet/>
      <dgm:spPr/>
      <dgm:t>
        <a:bodyPr/>
        <a:lstStyle/>
        <a:p>
          <a:endParaRPr lang="en-US"/>
        </a:p>
      </dgm:t>
    </dgm:pt>
    <dgm:pt modelId="{6EA5A280-4702-45B2-A09E-6BA31E91CD2B}" type="sibTrans" cxnId="{9C6810B6-86FF-4F2A-AAEB-7B17EF664954}">
      <dgm:prSet/>
      <dgm:spPr/>
      <dgm:t>
        <a:bodyPr/>
        <a:lstStyle/>
        <a:p>
          <a:endParaRPr lang="en-US"/>
        </a:p>
      </dgm:t>
    </dgm:pt>
    <dgm:pt modelId="{09A6526B-53CF-48F8-9980-E69D2F791190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When you finish school, you will be </a:t>
          </a:r>
          <a:r>
            <a:rPr lang="en-US" b="1" dirty="0"/>
            <a:t>registered</a:t>
          </a:r>
          <a:r>
            <a:rPr lang="en-US" dirty="0"/>
            <a:t> with the </a:t>
          </a:r>
          <a:r>
            <a:rPr lang="en-US" dirty="0" smtClean="0"/>
            <a:t>British Columbia care aide </a:t>
          </a:r>
          <a:r>
            <a:rPr lang="en-US" dirty="0"/>
            <a:t>&amp; </a:t>
          </a:r>
          <a:r>
            <a:rPr lang="en-US" dirty="0" smtClean="0"/>
            <a:t>community health worker registry </a:t>
          </a:r>
          <a:r>
            <a:rPr lang="en-US" dirty="0"/>
            <a:t>and will be ready to apply for HCA roles </a:t>
          </a:r>
        </a:p>
      </dgm:t>
    </dgm:pt>
    <dgm:pt modelId="{B39D33DE-94E4-4D62-8834-9761CFFECAD2}" type="parTrans" cxnId="{4A6F7E5F-4F21-4CCA-98E0-5198DA9A0F31}">
      <dgm:prSet/>
      <dgm:spPr/>
      <dgm:t>
        <a:bodyPr/>
        <a:lstStyle/>
        <a:p>
          <a:endParaRPr lang="en-US"/>
        </a:p>
      </dgm:t>
    </dgm:pt>
    <dgm:pt modelId="{9719CB91-09D4-4862-9982-C84634F39352}" type="sibTrans" cxnId="{4A6F7E5F-4F21-4CCA-98E0-5198DA9A0F31}">
      <dgm:prSet/>
      <dgm:spPr/>
      <dgm:t>
        <a:bodyPr/>
        <a:lstStyle/>
        <a:p>
          <a:endParaRPr lang="en-US"/>
        </a:p>
      </dgm:t>
    </dgm:pt>
    <dgm:pt modelId="{6B70DFAA-B62C-4523-9CFD-89570D711A7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The </a:t>
          </a:r>
          <a:r>
            <a:rPr lang="en-US" b="1" dirty="0" smtClean="0"/>
            <a:t>government </a:t>
          </a:r>
          <a:r>
            <a:rPr lang="en-US" b="1" dirty="0"/>
            <a:t>of </a:t>
          </a:r>
          <a:r>
            <a:rPr lang="en-US" b="1" dirty="0" smtClean="0"/>
            <a:t>British Columbia </a:t>
          </a:r>
          <a:r>
            <a:rPr lang="en-US" b="1" dirty="0"/>
            <a:t>will pay </a:t>
          </a:r>
          <a:r>
            <a:rPr lang="en-US" dirty="0"/>
            <a:t>for your salary as </a:t>
          </a:r>
          <a:r>
            <a:rPr lang="en-US" dirty="0" smtClean="0"/>
            <a:t>a health care support worker (HCSW), </a:t>
          </a:r>
          <a:r>
            <a:rPr lang="en-US" dirty="0"/>
            <a:t>for the time you attend school and for the cost of your schooling</a:t>
          </a:r>
        </a:p>
      </dgm:t>
    </dgm:pt>
    <dgm:pt modelId="{565E17B0-4A92-458D-8271-45AD7DE21544}" type="parTrans" cxnId="{C7F6F6F9-92BD-4F33-A5E6-9FC00694A0E9}">
      <dgm:prSet/>
      <dgm:spPr/>
      <dgm:t>
        <a:bodyPr/>
        <a:lstStyle/>
        <a:p>
          <a:endParaRPr lang="en-US"/>
        </a:p>
      </dgm:t>
    </dgm:pt>
    <dgm:pt modelId="{11664349-FAF5-4A16-B201-9C872CE06A8D}" type="sibTrans" cxnId="{C7F6F6F9-92BD-4F33-A5E6-9FC00694A0E9}">
      <dgm:prSet/>
      <dgm:spPr/>
      <dgm:t>
        <a:bodyPr/>
        <a:lstStyle/>
        <a:p>
          <a:endParaRPr lang="en-US"/>
        </a:p>
      </dgm:t>
    </dgm:pt>
    <dgm:pt modelId="{CBBFD805-865A-40C4-9BA7-347AF4075C7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In turn you must work for one year as a HCA or you have to pay the </a:t>
          </a:r>
          <a:r>
            <a:rPr lang="en-US" dirty="0" smtClean="0"/>
            <a:t>government </a:t>
          </a:r>
          <a:r>
            <a:rPr lang="en-US" dirty="0"/>
            <a:t>back for the cost of  your schooling.  This is called a  </a:t>
          </a:r>
          <a:r>
            <a:rPr lang="en-US" dirty="0" smtClean="0"/>
            <a:t>r</a:t>
          </a:r>
          <a:r>
            <a:rPr lang="en-US" b="1" dirty="0" smtClean="0"/>
            <a:t>eturn </a:t>
          </a:r>
          <a:r>
            <a:rPr lang="en-US" b="1" dirty="0"/>
            <a:t>of </a:t>
          </a:r>
          <a:r>
            <a:rPr lang="en-US" b="1" dirty="0" smtClean="0"/>
            <a:t>service </a:t>
          </a:r>
          <a:r>
            <a:rPr lang="en-US" b="1" dirty="0"/>
            <a:t>agreement</a:t>
          </a:r>
          <a:endParaRPr lang="en-US" dirty="0"/>
        </a:p>
      </dgm:t>
    </dgm:pt>
    <dgm:pt modelId="{B8CD1301-F184-4114-9BBA-CE447D1EAA9B}" type="parTrans" cxnId="{D11E527F-6EC2-402A-A04D-4E1D7F68B678}">
      <dgm:prSet/>
      <dgm:spPr/>
      <dgm:t>
        <a:bodyPr/>
        <a:lstStyle/>
        <a:p>
          <a:endParaRPr lang="en-US"/>
        </a:p>
      </dgm:t>
    </dgm:pt>
    <dgm:pt modelId="{D25543C6-8B38-4EDD-9B09-EFB6CF058845}" type="sibTrans" cxnId="{D11E527F-6EC2-402A-A04D-4E1D7F68B678}">
      <dgm:prSet/>
      <dgm:spPr/>
      <dgm:t>
        <a:bodyPr/>
        <a:lstStyle/>
        <a:p>
          <a:endParaRPr lang="en-US"/>
        </a:p>
      </dgm:t>
    </dgm:pt>
    <dgm:pt modelId="{956A0222-4403-458F-AE7F-FB1B3FB2A267}" type="pres">
      <dgm:prSet presAssocID="{52B92FC2-43B0-4491-8B92-2F20170029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8B335D-C8FE-4D78-981B-63F41CB5BB2C}" type="pres">
      <dgm:prSet presAssocID="{8DEC1E0C-B3AD-4895-8619-290D7CF0540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D37D1-EECF-4B44-AB23-51E87D8C2254}" type="pres">
      <dgm:prSet presAssocID="{3CB04479-5488-483C-AF9D-316DCDCC072C}" presName="spacer" presStyleCnt="0"/>
      <dgm:spPr/>
    </dgm:pt>
    <dgm:pt modelId="{582B3855-F9F5-488D-822A-65719F56A1D1}" type="pres">
      <dgm:prSet presAssocID="{2EACD2BA-7749-4A70-A3F0-1AEA7F7CBE9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BA870-565A-44E8-815C-22E96BD66E1B}" type="pres">
      <dgm:prSet presAssocID="{6EA5A280-4702-45B2-A09E-6BA31E91CD2B}" presName="spacer" presStyleCnt="0"/>
      <dgm:spPr/>
    </dgm:pt>
    <dgm:pt modelId="{677C3192-E0F7-40AC-B9FC-78C4E03A9F77}" type="pres">
      <dgm:prSet presAssocID="{09A6526B-53CF-48F8-9980-E69D2F79119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E57AA-9985-4CE2-8438-04529AC0D174}" type="pres">
      <dgm:prSet presAssocID="{9719CB91-09D4-4862-9982-C84634F39352}" presName="spacer" presStyleCnt="0"/>
      <dgm:spPr/>
    </dgm:pt>
    <dgm:pt modelId="{9BB5FC6D-D28F-4CEA-8A14-6CB86D4B8793}" type="pres">
      <dgm:prSet presAssocID="{6B70DFAA-B62C-4523-9CFD-89570D711A7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AD11C-1D5E-4EC2-9946-C74543E18399}" type="pres">
      <dgm:prSet presAssocID="{11664349-FAF5-4A16-B201-9C872CE06A8D}" presName="spacer" presStyleCnt="0"/>
      <dgm:spPr/>
    </dgm:pt>
    <dgm:pt modelId="{A2C82002-9B9D-4B66-A35C-527F84487A9A}" type="pres">
      <dgm:prSet presAssocID="{CBBFD805-865A-40C4-9BA7-347AF4075C7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E527F-6EC2-402A-A04D-4E1D7F68B678}" srcId="{52B92FC2-43B0-4491-8B92-2F201700290B}" destId="{CBBFD805-865A-40C4-9BA7-347AF4075C7C}" srcOrd="4" destOrd="0" parTransId="{B8CD1301-F184-4114-9BBA-CE447D1EAA9B}" sibTransId="{D25543C6-8B38-4EDD-9B09-EFB6CF058845}"/>
    <dgm:cxn modelId="{0674FA2E-0B85-43D5-BFC0-82D32DEB7344}" type="presOf" srcId="{2EACD2BA-7749-4A70-A3F0-1AEA7F7CBE9A}" destId="{582B3855-F9F5-488D-822A-65719F56A1D1}" srcOrd="0" destOrd="0" presId="urn:microsoft.com/office/officeart/2005/8/layout/vList2"/>
    <dgm:cxn modelId="{D65C6EED-855D-456B-8AEA-487A966BA5E0}" srcId="{52B92FC2-43B0-4491-8B92-2F201700290B}" destId="{8DEC1E0C-B3AD-4895-8619-290D7CF05405}" srcOrd="0" destOrd="0" parTransId="{7E42FAD9-1E19-4767-ADA4-33519C1A654D}" sibTransId="{3CB04479-5488-483C-AF9D-316DCDCC072C}"/>
    <dgm:cxn modelId="{9C6810B6-86FF-4F2A-AAEB-7B17EF664954}" srcId="{52B92FC2-43B0-4491-8B92-2F201700290B}" destId="{2EACD2BA-7749-4A70-A3F0-1AEA7F7CBE9A}" srcOrd="1" destOrd="0" parTransId="{E9E61DB9-DDBA-4B3C-857A-C582F7CEEDD5}" sibTransId="{6EA5A280-4702-45B2-A09E-6BA31E91CD2B}"/>
    <dgm:cxn modelId="{C7F6F6F9-92BD-4F33-A5E6-9FC00694A0E9}" srcId="{52B92FC2-43B0-4491-8B92-2F201700290B}" destId="{6B70DFAA-B62C-4523-9CFD-89570D711A74}" srcOrd="3" destOrd="0" parTransId="{565E17B0-4A92-458D-8271-45AD7DE21544}" sibTransId="{11664349-FAF5-4A16-B201-9C872CE06A8D}"/>
    <dgm:cxn modelId="{A626ECC6-933F-4116-9E0C-A35DB84E411C}" type="presOf" srcId="{6B70DFAA-B62C-4523-9CFD-89570D711A74}" destId="{9BB5FC6D-D28F-4CEA-8A14-6CB86D4B8793}" srcOrd="0" destOrd="0" presId="urn:microsoft.com/office/officeart/2005/8/layout/vList2"/>
    <dgm:cxn modelId="{07B0FA01-638E-454C-AC57-A9285520B7DE}" type="presOf" srcId="{CBBFD805-865A-40C4-9BA7-347AF4075C7C}" destId="{A2C82002-9B9D-4B66-A35C-527F84487A9A}" srcOrd="0" destOrd="0" presId="urn:microsoft.com/office/officeart/2005/8/layout/vList2"/>
    <dgm:cxn modelId="{D7AEC1F1-23AE-4D65-B2F5-97AF753F18CD}" type="presOf" srcId="{8DEC1E0C-B3AD-4895-8619-290D7CF05405}" destId="{B78B335D-C8FE-4D78-981B-63F41CB5BB2C}" srcOrd="0" destOrd="0" presId="urn:microsoft.com/office/officeart/2005/8/layout/vList2"/>
    <dgm:cxn modelId="{E8336F3C-551A-4443-95F4-D21A5C2F24DF}" type="presOf" srcId="{52B92FC2-43B0-4491-8B92-2F201700290B}" destId="{956A0222-4403-458F-AE7F-FB1B3FB2A267}" srcOrd="0" destOrd="0" presId="urn:microsoft.com/office/officeart/2005/8/layout/vList2"/>
    <dgm:cxn modelId="{4A6F7E5F-4F21-4CCA-98E0-5198DA9A0F31}" srcId="{52B92FC2-43B0-4491-8B92-2F201700290B}" destId="{09A6526B-53CF-48F8-9980-E69D2F791190}" srcOrd="2" destOrd="0" parTransId="{B39D33DE-94E4-4D62-8834-9761CFFECAD2}" sibTransId="{9719CB91-09D4-4862-9982-C84634F39352}"/>
    <dgm:cxn modelId="{FF6CD739-56B2-48E9-BF8B-20777B60B8D9}" type="presOf" srcId="{09A6526B-53CF-48F8-9980-E69D2F791190}" destId="{677C3192-E0F7-40AC-B9FC-78C4E03A9F77}" srcOrd="0" destOrd="0" presId="urn:microsoft.com/office/officeart/2005/8/layout/vList2"/>
    <dgm:cxn modelId="{0CFE61B3-015B-4D6C-93B5-4A57050BFEC2}" type="presParOf" srcId="{956A0222-4403-458F-AE7F-FB1B3FB2A267}" destId="{B78B335D-C8FE-4D78-981B-63F41CB5BB2C}" srcOrd="0" destOrd="0" presId="urn:microsoft.com/office/officeart/2005/8/layout/vList2"/>
    <dgm:cxn modelId="{46586BE7-CF7D-4251-9BB1-9751BCA1E6DB}" type="presParOf" srcId="{956A0222-4403-458F-AE7F-FB1B3FB2A267}" destId="{BEFD37D1-EECF-4B44-AB23-51E87D8C2254}" srcOrd="1" destOrd="0" presId="urn:microsoft.com/office/officeart/2005/8/layout/vList2"/>
    <dgm:cxn modelId="{311D237C-6074-44C0-AA78-1A922FA48899}" type="presParOf" srcId="{956A0222-4403-458F-AE7F-FB1B3FB2A267}" destId="{582B3855-F9F5-488D-822A-65719F56A1D1}" srcOrd="2" destOrd="0" presId="urn:microsoft.com/office/officeart/2005/8/layout/vList2"/>
    <dgm:cxn modelId="{AF00F00B-E7BB-4B4E-8B14-9D563ED83A87}" type="presParOf" srcId="{956A0222-4403-458F-AE7F-FB1B3FB2A267}" destId="{FF2BA870-565A-44E8-815C-22E96BD66E1B}" srcOrd="3" destOrd="0" presId="urn:microsoft.com/office/officeart/2005/8/layout/vList2"/>
    <dgm:cxn modelId="{A7EAEE01-8E80-49E7-B96D-4DF8ACA55A05}" type="presParOf" srcId="{956A0222-4403-458F-AE7F-FB1B3FB2A267}" destId="{677C3192-E0F7-40AC-B9FC-78C4E03A9F77}" srcOrd="4" destOrd="0" presId="urn:microsoft.com/office/officeart/2005/8/layout/vList2"/>
    <dgm:cxn modelId="{9A009408-50CE-4A01-B813-1AB96C64725D}" type="presParOf" srcId="{956A0222-4403-458F-AE7F-FB1B3FB2A267}" destId="{04CE57AA-9985-4CE2-8438-04529AC0D174}" srcOrd="5" destOrd="0" presId="urn:microsoft.com/office/officeart/2005/8/layout/vList2"/>
    <dgm:cxn modelId="{34112226-1C6A-491C-A6CF-04AD7961F422}" type="presParOf" srcId="{956A0222-4403-458F-AE7F-FB1B3FB2A267}" destId="{9BB5FC6D-D28F-4CEA-8A14-6CB86D4B8793}" srcOrd="6" destOrd="0" presId="urn:microsoft.com/office/officeart/2005/8/layout/vList2"/>
    <dgm:cxn modelId="{E84276BD-D864-46CF-87F8-B518555FEB4E}" type="presParOf" srcId="{956A0222-4403-458F-AE7F-FB1B3FB2A267}" destId="{18FAD11C-1D5E-4EC2-9946-C74543E18399}" srcOrd="7" destOrd="0" presId="urn:microsoft.com/office/officeart/2005/8/layout/vList2"/>
    <dgm:cxn modelId="{DA4F6D1F-B183-473D-8CBB-782C1747B379}" type="presParOf" srcId="{956A0222-4403-458F-AE7F-FB1B3FB2A267}" destId="{A2C82002-9B9D-4B66-A35C-527F84487A9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5EDD4-E6F6-4037-B11D-062D41293B2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B3ECD6-DE38-406F-99BB-35FEEC50AFD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CA" dirty="0"/>
            <a:t>You are part of the </a:t>
          </a:r>
          <a:r>
            <a:rPr lang="en-CA" dirty="0" smtClean="0"/>
            <a:t>care team </a:t>
          </a:r>
          <a:endParaRPr lang="en-US" dirty="0"/>
        </a:p>
      </dgm:t>
    </dgm:pt>
    <dgm:pt modelId="{CD15738A-7F63-4D76-A96A-03C20DDC10E5}" type="parTrans" cxnId="{33A42037-7D01-475D-93C6-E9BE9ED2DF3A}">
      <dgm:prSet/>
      <dgm:spPr/>
      <dgm:t>
        <a:bodyPr/>
        <a:lstStyle/>
        <a:p>
          <a:endParaRPr lang="en-US"/>
        </a:p>
      </dgm:t>
    </dgm:pt>
    <dgm:pt modelId="{68B22EE8-5594-4EFF-A694-A912FD7834FD}" type="sibTrans" cxnId="{33A42037-7D01-475D-93C6-E9BE9ED2DF3A}">
      <dgm:prSet/>
      <dgm:spPr/>
      <dgm:t>
        <a:bodyPr/>
        <a:lstStyle/>
        <a:p>
          <a:endParaRPr lang="en-US"/>
        </a:p>
      </dgm:t>
    </dgm:pt>
    <dgm:pt modelId="{BF6191E9-CC44-4B87-815A-E165E1DC3C5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CA" dirty="0"/>
            <a:t>You will be supervised by a regulated staff </a:t>
          </a:r>
          <a:r>
            <a:rPr lang="en-CA" dirty="0" smtClean="0"/>
            <a:t>member such as a registered nurse </a:t>
          </a:r>
          <a:r>
            <a:rPr lang="en-CA" dirty="0"/>
            <a:t>or </a:t>
          </a:r>
          <a:r>
            <a:rPr lang="en-CA" dirty="0" smtClean="0"/>
            <a:t>licensed practical nurse </a:t>
          </a:r>
          <a:endParaRPr lang="en-US" dirty="0"/>
        </a:p>
      </dgm:t>
    </dgm:pt>
    <dgm:pt modelId="{0211DB74-3569-41BC-90D1-21F3C41F524C}" type="parTrans" cxnId="{3842AB2B-5C93-43C6-88D0-8E8AD68AE491}">
      <dgm:prSet/>
      <dgm:spPr/>
      <dgm:t>
        <a:bodyPr/>
        <a:lstStyle/>
        <a:p>
          <a:endParaRPr lang="en-US"/>
        </a:p>
      </dgm:t>
    </dgm:pt>
    <dgm:pt modelId="{F60A164F-500A-43FA-9FA9-A469EE5D7868}" type="sibTrans" cxnId="{3842AB2B-5C93-43C6-88D0-8E8AD68AE491}">
      <dgm:prSet/>
      <dgm:spPr/>
      <dgm:t>
        <a:bodyPr/>
        <a:lstStyle/>
        <a:p>
          <a:endParaRPr lang="en-US"/>
        </a:p>
      </dgm:t>
    </dgm:pt>
    <dgm:pt modelId="{3DB4AE99-0710-43CD-BC8A-563CC3A3EF7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CA" dirty="0"/>
            <a:t>You may also receive direction from the </a:t>
          </a:r>
          <a:r>
            <a:rPr lang="en-CA" dirty="0" smtClean="0"/>
            <a:t>care team </a:t>
          </a:r>
          <a:r>
            <a:rPr lang="en-CA" dirty="0"/>
            <a:t>member you are working with, for example, the HCA may ask you to make a patient’s bed.</a:t>
          </a:r>
          <a:endParaRPr lang="en-US" dirty="0"/>
        </a:p>
      </dgm:t>
    </dgm:pt>
    <dgm:pt modelId="{61FF8AE1-7B8D-4770-87A2-9E2F80154725}" type="parTrans" cxnId="{FDC4DCD0-A72F-4324-9653-FECD82608E6E}">
      <dgm:prSet/>
      <dgm:spPr/>
      <dgm:t>
        <a:bodyPr/>
        <a:lstStyle/>
        <a:p>
          <a:endParaRPr lang="en-US"/>
        </a:p>
      </dgm:t>
    </dgm:pt>
    <dgm:pt modelId="{68D8BA20-4138-48C6-9ABD-FF497622A19D}" type="sibTrans" cxnId="{FDC4DCD0-A72F-4324-9653-FECD82608E6E}">
      <dgm:prSet/>
      <dgm:spPr/>
      <dgm:t>
        <a:bodyPr/>
        <a:lstStyle/>
        <a:p>
          <a:endParaRPr lang="en-US"/>
        </a:p>
      </dgm:t>
    </dgm:pt>
    <dgm:pt modelId="{78E6C953-CFE9-441C-AA0C-1E3F7494574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CA" dirty="0"/>
            <a:t>You will be given a daily schedule, so you know what you are doing at what time.</a:t>
          </a:r>
          <a:endParaRPr lang="en-US" dirty="0"/>
        </a:p>
      </dgm:t>
    </dgm:pt>
    <dgm:pt modelId="{294E6017-1BEB-4691-AEEA-8E9386941E3E}" type="parTrans" cxnId="{1DE1FCF3-47CD-41A7-A2C5-5CD4C8E0A99E}">
      <dgm:prSet/>
      <dgm:spPr/>
      <dgm:t>
        <a:bodyPr/>
        <a:lstStyle/>
        <a:p>
          <a:endParaRPr lang="en-US"/>
        </a:p>
      </dgm:t>
    </dgm:pt>
    <dgm:pt modelId="{748CFA8D-A2E4-4DD2-A1B5-4D26AEFEEF27}" type="sibTrans" cxnId="{1DE1FCF3-47CD-41A7-A2C5-5CD4C8E0A99E}">
      <dgm:prSet/>
      <dgm:spPr/>
      <dgm:t>
        <a:bodyPr/>
        <a:lstStyle/>
        <a:p>
          <a:endParaRPr lang="en-US"/>
        </a:p>
      </dgm:t>
    </dgm:pt>
    <dgm:pt modelId="{161B6FA3-E8A7-490F-A39F-FD74271EBB8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CA" dirty="0"/>
            <a:t>Here are some thing you can and can not do as a HCSW.</a:t>
          </a:r>
          <a:endParaRPr lang="en-US" dirty="0"/>
        </a:p>
      </dgm:t>
    </dgm:pt>
    <dgm:pt modelId="{B89B1672-F150-4AEF-8BA9-BB57F8CF798B}" type="parTrans" cxnId="{0762F4EC-6550-42D0-BAD6-F2DA421F8693}">
      <dgm:prSet/>
      <dgm:spPr/>
      <dgm:t>
        <a:bodyPr/>
        <a:lstStyle/>
        <a:p>
          <a:endParaRPr lang="en-US"/>
        </a:p>
      </dgm:t>
    </dgm:pt>
    <dgm:pt modelId="{AFCC721C-39CF-4501-BEEF-2971B0F926A7}" type="sibTrans" cxnId="{0762F4EC-6550-42D0-BAD6-F2DA421F8693}">
      <dgm:prSet/>
      <dgm:spPr/>
      <dgm:t>
        <a:bodyPr/>
        <a:lstStyle/>
        <a:p>
          <a:endParaRPr lang="en-US"/>
        </a:p>
      </dgm:t>
    </dgm:pt>
    <dgm:pt modelId="{0746B7D6-F650-4AE6-9641-F112316B6A16}" type="pres">
      <dgm:prSet presAssocID="{B8C5EDD4-E6F6-4037-B11D-062D41293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AE392C-417C-4490-B7FB-0FA9A951CFC4}" type="pres">
      <dgm:prSet presAssocID="{DAB3ECD6-DE38-406F-99BB-35FEEC50AFD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30B01-1847-4CA0-914B-11DE291FD6A7}" type="pres">
      <dgm:prSet presAssocID="{68B22EE8-5594-4EFF-A694-A912FD7834FD}" presName="spacer" presStyleCnt="0"/>
      <dgm:spPr/>
    </dgm:pt>
    <dgm:pt modelId="{DEED29D8-4F3F-4180-9BAD-98DB6B36BFAC}" type="pres">
      <dgm:prSet presAssocID="{BF6191E9-CC44-4B87-815A-E165E1DC3C5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810DC-A403-48D9-8FCD-B5BCB86C6843}" type="pres">
      <dgm:prSet presAssocID="{F60A164F-500A-43FA-9FA9-A469EE5D7868}" presName="spacer" presStyleCnt="0"/>
      <dgm:spPr/>
    </dgm:pt>
    <dgm:pt modelId="{286085A7-434B-4E63-84DD-0E03B997DF89}" type="pres">
      <dgm:prSet presAssocID="{3DB4AE99-0710-43CD-BC8A-563CC3A3EF7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F8AC3-E86C-4399-AA20-EAED5DB0896C}" type="pres">
      <dgm:prSet presAssocID="{68D8BA20-4138-48C6-9ABD-FF497622A19D}" presName="spacer" presStyleCnt="0"/>
      <dgm:spPr/>
    </dgm:pt>
    <dgm:pt modelId="{21A41F4F-DAFF-4C3A-9F89-A1409BD26F80}" type="pres">
      <dgm:prSet presAssocID="{78E6C953-CFE9-441C-AA0C-1E3F7494574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31152-6C71-4D7D-877E-3815830E0F10}" type="pres">
      <dgm:prSet presAssocID="{748CFA8D-A2E4-4DD2-A1B5-4D26AEFEEF27}" presName="spacer" presStyleCnt="0"/>
      <dgm:spPr/>
    </dgm:pt>
    <dgm:pt modelId="{0EA34FA9-6930-4AF3-B8F6-706B9B7C7156}" type="pres">
      <dgm:prSet presAssocID="{161B6FA3-E8A7-490F-A39F-FD74271EBB8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DE390B-2FD3-48C2-BA9B-328AAB5501A3}" type="presOf" srcId="{78E6C953-CFE9-441C-AA0C-1E3F74945742}" destId="{21A41F4F-DAFF-4C3A-9F89-A1409BD26F80}" srcOrd="0" destOrd="0" presId="urn:microsoft.com/office/officeart/2005/8/layout/vList2"/>
    <dgm:cxn modelId="{0762F4EC-6550-42D0-BAD6-F2DA421F8693}" srcId="{B8C5EDD4-E6F6-4037-B11D-062D41293B29}" destId="{161B6FA3-E8A7-490F-A39F-FD74271EBB85}" srcOrd="4" destOrd="0" parTransId="{B89B1672-F150-4AEF-8BA9-BB57F8CF798B}" sibTransId="{AFCC721C-39CF-4501-BEEF-2971B0F926A7}"/>
    <dgm:cxn modelId="{3842AB2B-5C93-43C6-88D0-8E8AD68AE491}" srcId="{B8C5EDD4-E6F6-4037-B11D-062D41293B29}" destId="{BF6191E9-CC44-4B87-815A-E165E1DC3C55}" srcOrd="1" destOrd="0" parTransId="{0211DB74-3569-41BC-90D1-21F3C41F524C}" sibTransId="{F60A164F-500A-43FA-9FA9-A469EE5D7868}"/>
    <dgm:cxn modelId="{6376A7BA-0201-4E53-AAFB-BBE9689A82E4}" type="presOf" srcId="{B8C5EDD4-E6F6-4037-B11D-062D41293B29}" destId="{0746B7D6-F650-4AE6-9641-F112316B6A16}" srcOrd="0" destOrd="0" presId="urn:microsoft.com/office/officeart/2005/8/layout/vList2"/>
    <dgm:cxn modelId="{56C9D7B2-79C5-473B-B81F-DA0C10DE260D}" type="presOf" srcId="{BF6191E9-CC44-4B87-815A-E165E1DC3C55}" destId="{DEED29D8-4F3F-4180-9BAD-98DB6B36BFAC}" srcOrd="0" destOrd="0" presId="urn:microsoft.com/office/officeart/2005/8/layout/vList2"/>
    <dgm:cxn modelId="{FDC4DCD0-A72F-4324-9653-FECD82608E6E}" srcId="{B8C5EDD4-E6F6-4037-B11D-062D41293B29}" destId="{3DB4AE99-0710-43CD-BC8A-563CC3A3EF76}" srcOrd="2" destOrd="0" parTransId="{61FF8AE1-7B8D-4770-87A2-9E2F80154725}" sibTransId="{68D8BA20-4138-48C6-9ABD-FF497622A19D}"/>
    <dgm:cxn modelId="{58B26A19-E5D6-404E-B559-2EBF48ACCDE9}" type="presOf" srcId="{DAB3ECD6-DE38-406F-99BB-35FEEC50AFD1}" destId="{C3AE392C-417C-4490-B7FB-0FA9A951CFC4}" srcOrd="0" destOrd="0" presId="urn:microsoft.com/office/officeart/2005/8/layout/vList2"/>
    <dgm:cxn modelId="{518CC816-297C-41ED-9FCC-D7BD8C4A4E53}" type="presOf" srcId="{161B6FA3-E8A7-490F-A39F-FD74271EBB85}" destId="{0EA34FA9-6930-4AF3-B8F6-706B9B7C7156}" srcOrd="0" destOrd="0" presId="urn:microsoft.com/office/officeart/2005/8/layout/vList2"/>
    <dgm:cxn modelId="{C93C73D4-C14F-4DEA-AF80-01908126B080}" type="presOf" srcId="{3DB4AE99-0710-43CD-BC8A-563CC3A3EF76}" destId="{286085A7-434B-4E63-84DD-0E03B997DF89}" srcOrd="0" destOrd="0" presId="urn:microsoft.com/office/officeart/2005/8/layout/vList2"/>
    <dgm:cxn modelId="{1DE1FCF3-47CD-41A7-A2C5-5CD4C8E0A99E}" srcId="{B8C5EDD4-E6F6-4037-B11D-062D41293B29}" destId="{78E6C953-CFE9-441C-AA0C-1E3F74945742}" srcOrd="3" destOrd="0" parTransId="{294E6017-1BEB-4691-AEEA-8E9386941E3E}" sibTransId="{748CFA8D-A2E4-4DD2-A1B5-4D26AEFEEF27}"/>
    <dgm:cxn modelId="{33A42037-7D01-475D-93C6-E9BE9ED2DF3A}" srcId="{B8C5EDD4-E6F6-4037-B11D-062D41293B29}" destId="{DAB3ECD6-DE38-406F-99BB-35FEEC50AFD1}" srcOrd="0" destOrd="0" parTransId="{CD15738A-7F63-4D76-A96A-03C20DDC10E5}" sibTransId="{68B22EE8-5594-4EFF-A694-A912FD7834FD}"/>
    <dgm:cxn modelId="{5EDC5F7C-958B-4C2F-AC5F-0AE85B213DF8}" type="presParOf" srcId="{0746B7D6-F650-4AE6-9641-F112316B6A16}" destId="{C3AE392C-417C-4490-B7FB-0FA9A951CFC4}" srcOrd="0" destOrd="0" presId="urn:microsoft.com/office/officeart/2005/8/layout/vList2"/>
    <dgm:cxn modelId="{D904A007-41A5-4CE7-AD2B-9F386282D169}" type="presParOf" srcId="{0746B7D6-F650-4AE6-9641-F112316B6A16}" destId="{2E530B01-1847-4CA0-914B-11DE291FD6A7}" srcOrd="1" destOrd="0" presId="urn:microsoft.com/office/officeart/2005/8/layout/vList2"/>
    <dgm:cxn modelId="{79B13BE4-9448-4175-8DFE-9A5994B6ABE8}" type="presParOf" srcId="{0746B7D6-F650-4AE6-9641-F112316B6A16}" destId="{DEED29D8-4F3F-4180-9BAD-98DB6B36BFAC}" srcOrd="2" destOrd="0" presId="urn:microsoft.com/office/officeart/2005/8/layout/vList2"/>
    <dgm:cxn modelId="{D9107A1D-1A31-4170-8393-71A6A1F1EE41}" type="presParOf" srcId="{0746B7D6-F650-4AE6-9641-F112316B6A16}" destId="{A77810DC-A403-48D9-8FCD-B5BCB86C6843}" srcOrd="3" destOrd="0" presId="urn:microsoft.com/office/officeart/2005/8/layout/vList2"/>
    <dgm:cxn modelId="{CF158494-57DA-421C-B04B-548F669EB5A3}" type="presParOf" srcId="{0746B7D6-F650-4AE6-9641-F112316B6A16}" destId="{286085A7-434B-4E63-84DD-0E03B997DF89}" srcOrd="4" destOrd="0" presId="urn:microsoft.com/office/officeart/2005/8/layout/vList2"/>
    <dgm:cxn modelId="{CD0C1EA8-FAF7-4709-BDD8-597FE656F4A6}" type="presParOf" srcId="{0746B7D6-F650-4AE6-9641-F112316B6A16}" destId="{5D5F8AC3-E86C-4399-AA20-EAED5DB0896C}" srcOrd="5" destOrd="0" presId="urn:microsoft.com/office/officeart/2005/8/layout/vList2"/>
    <dgm:cxn modelId="{33474A45-AB21-4CE6-9FEA-C343A60C560C}" type="presParOf" srcId="{0746B7D6-F650-4AE6-9641-F112316B6A16}" destId="{21A41F4F-DAFF-4C3A-9F89-A1409BD26F80}" srcOrd="6" destOrd="0" presId="urn:microsoft.com/office/officeart/2005/8/layout/vList2"/>
    <dgm:cxn modelId="{CBB02B08-34C6-47A5-B683-2DAD3AE72618}" type="presParOf" srcId="{0746B7D6-F650-4AE6-9641-F112316B6A16}" destId="{8E731152-6C71-4D7D-877E-3815830E0F10}" srcOrd="7" destOrd="0" presId="urn:microsoft.com/office/officeart/2005/8/layout/vList2"/>
    <dgm:cxn modelId="{F3F57483-B3D6-45E1-8B7D-7A749671B97F}" type="presParOf" srcId="{0746B7D6-F650-4AE6-9641-F112316B6A16}" destId="{0EA34FA9-6930-4AF3-B8F6-706B9B7C71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C5EDD4-E6F6-4037-B11D-062D41293B2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B3ECD6-DE38-406F-99BB-35FEEC50AFD1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CA" dirty="0"/>
            <a:t>You are paid $21.37 as a HCSW </a:t>
          </a:r>
          <a:endParaRPr lang="en-US" dirty="0"/>
        </a:p>
      </dgm:t>
    </dgm:pt>
    <dgm:pt modelId="{CD15738A-7F63-4D76-A96A-03C20DDC10E5}" type="parTrans" cxnId="{33A42037-7D01-475D-93C6-E9BE9ED2DF3A}">
      <dgm:prSet/>
      <dgm:spPr/>
      <dgm:t>
        <a:bodyPr/>
        <a:lstStyle/>
        <a:p>
          <a:endParaRPr lang="en-US"/>
        </a:p>
      </dgm:t>
    </dgm:pt>
    <dgm:pt modelId="{68B22EE8-5594-4EFF-A694-A912FD7834FD}" type="sibTrans" cxnId="{33A42037-7D01-475D-93C6-E9BE9ED2DF3A}">
      <dgm:prSet/>
      <dgm:spPr/>
      <dgm:t>
        <a:bodyPr/>
        <a:lstStyle/>
        <a:p>
          <a:endParaRPr lang="en-US"/>
        </a:p>
      </dgm:t>
    </dgm:pt>
    <dgm:pt modelId="{BF6191E9-CC44-4B87-815A-E165E1DC3C55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When you are in school you receive a stipend of $801.00 per week.  </a:t>
          </a:r>
        </a:p>
      </dgm:t>
    </dgm:pt>
    <dgm:pt modelId="{0211DB74-3569-41BC-90D1-21F3C41F524C}" type="parTrans" cxnId="{3842AB2B-5C93-43C6-88D0-8E8AD68AE491}">
      <dgm:prSet/>
      <dgm:spPr/>
      <dgm:t>
        <a:bodyPr/>
        <a:lstStyle/>
        <a:p>
          <a:endParaRPr lang="en-US"/>
        </a:p>
      </dgm:t>
    </dgm:pt>
    <dgm:pt modelId="{F60A164F-500A-43FA-9FA9-A469EE5D7868}" type="sibTrans" cxnId="{3842AB2B-5C93-43C6-88D0-8E8AD68AE491}">
      <dgm:prSet/>
      <dgm:spPr/>
      <dgm:t>
        <a:bodyPr/>
        <a:lstStyle/>
        <a:p>
          <a:endParaRPr lang="en-US"/>
        </a:p>
      </dgm:t>
    </dgm:pt>
    <dgm:pt modelId="{78E6C953-CFE9-441C-AA0C-1E3F74945742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CA" dirty="0"/>
            <a:t>Your hourly pay include a portion for holiday pay and benefits</a:t>
          </a:r>
          <a:endParaRPr lang="en-US" dirty="0"/>
        </a:p>
      </dgm:t>
    </dgm:pt>
    <dgm:pt modelId="{294E6017-1BEB-4691-AEEA-8E9386941E3E}" type="parTrans" cxnId="{1DE1FCF3-47CD-41A7-A2C5-5CD4C8E0A99E}">
      <dgm:prSet/>
      <dgm:spPr/>
      <dgm:t>
        <a:bodyPr/>
        <a:lstStyle/>
        <a:p>
          <a:endParaRPr lang="en-US"/>
        </a:p>
      </dgm:t>
    </dgm:pt>
    <dgm:pt modelId="{748CFA8D-A2E4-4DD2-A1B5-4D26AEFEEF27}" type="sibTrans" cxnId="{1DE1FCF3-47CD-41A7-A2C5-5CD4C8E0A99E}">
      <dgm:prSet/>
      <dgm:spPr/>
      <dgm:t>
        <a:bodyPr/>
        <a:lstStyle/>
        <a:p>
          <a:endParaRPr lang="en-US"/>
        </a:p>
      </dgm:t>
    </dgm:pt>
    <dgm:pt modelId="{161B6FA3-E8A7-490F-A39F-FD74271EBB85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You can take 10 days off per year without pay </a:t>
          </a:r>
        </a:p>
      </dgm:t>
    </dgm:pt>
    <dgm:pt modelId="{B89B1672-F150-4AEF-8BA9-BB57F8CF798B}" type="parTrans" cxnId="{0762F4EC-6550-42D0-BAD6-F2DA421F8693}">
      <dgm:prSet/>
      <dgm:spPr/>
      <dgm:t>
        <a:bodyPr/>
        <a:lstStyle/>
        <a:p>
          <a:endParaRPr lang="en-US"/>
        </a:p>
      </dgm:t>
    </dgm:pt>
    <dgm:pt modelId="{AFCC721C-39CF-4501-BEEF-2971B0F926A7}" type="sibTrans" cxnId="{0762F4EC-6550-42D0-BAD6-F2DA421F8693}">
      <dgm:prSet/>
      <dgm:spPr/>
      <dgm:t>
        <a:bodyPr/>
        <a:lstStyle/>
        <a:p>
          <a:endParaRPr lang="en-US"/>
        </a:p>
      </dgm:t>
    </dgm:pt>
    <dgm:pt modelId="{A9A8EFED-96FC-4D99-B1BF-B3003ABA1492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/>
            <a:t>If you are in school part-time you receive 3/5 of that amount and the other 2 days, you are paid hourly as a </a:t>
          </a:r>
          <a:r>
            <a:rPr lang="en-US" dirty="0" smtClean="0"/>
            <a:t>health care support workers (HCSW)</a:t>
          </a:r>
          <a:endParaRPr lang="en-CA" dirty="0"/>
        </a:p>
      </dgm:t>
    </dgm:pt>
    <dgm:pt modelId="{98845A6C-3D5E-4887-A032-3D121C5D6C7E}" type="parTrans" cxnId="{567383B6-53C1-4AB8-A96D-9924488FE2EC}">
      <dgm:prSet/>
      <dgm:spPr/>
      <dgm:t>
        <a:bodyPr/>
        <a:lstStyle/>
        <a:p>
          <a:endParaRPr lang="en-CA"/>
        </a:p>
      </dgm:t>
    </dgm:pt>
    <dgm:pt modelId="{FB229F17-9FE8-4BF4-BA01-38073F73F1B7}" type="sibTrans" cxnId="{567383B6-53C1-4AB8-A96D-9924488FE2EC}">
      <dgm:prSet/>
      <dgm:spPr/>
      <dgm:t>
        <a:bodyPr/>
        <a:lstStyle/>
        <a:p>
          <a:endParaRPr lang="en-CA"/>
        </a:p>
      </dgm:t>
    </dgm:pt>
    <dgm:pt modelId="{0746B7D6-F650-4AE6-9641-F112316B6A16}" type="pres">
      <dgm:prSet presAssocID="{B8C5EDD4-E6F6-4037-B11D-062D41293B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AE392C-417C-4490-B7FB-0FA9A951CFC4}" type="pres">
      <dgm:prSet presAssocID="{DAB3ECD6-DE38-406F-99BB-35FEEC50AFD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30B01-1847-4CA0-914B-11DE291FD6A7}" type="pres">
      <dgm:prSet presAssocID="{68B22EE8-5594-4EFF-A694-A912FD7834FD}" presName="spacer" presStyleCnt="0"/>
      <dgm:spPr/>
    </dgm:pt>
    <dgm:pt modelId="{DEED29D8-4F3F-4180-9BAD-98DB6B36BFAC}" type="pres">
      <dgm:prSet presAssocID="{BF6191E9-CC44-4B87-815A-E165E1DC3C55}" presName="parentText" presStyleLbl="node1" presStyleIdx="1" presStyleCnt="5" custScaleY="95414" custLinFactNeighborX="247" custLinFactNeighborY="-148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810DC-A403-48D9-8FCD-B5BCB86C6843}" type="pres">
      <dgm:prSet presAssocID="{F60A164F-500A-43FA-9FA9-A469EE5D7868}" presName="spacer" presStyleCnt="0"/>
      <dgm:spPr/>
    </dgm:pt>
    <dgm:pt modelId="{9347EE56-AD90-4334-85BA-FDE223472F39}" type="pres">
      <dgm:prSet presAssocID="{A9A8EFED-96FC-4D99-B1BF-B3003ABA149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41137-3BDC-4E4A-B1B4-941F17D878B3}" type="pres">
      <dgm:prSet presAssocID="{FB229F17-9FE8-4BF4-BA01-38073F73F1B7}" presName="spacer" presStyleCnt="0"/>
      <dgm:spPr/>
    </dgm:pt>
    <dgm:pt modelId="{21A41F4F-DAFF-4C3A-9F89-A1409BD26F80}" type="pres">
      <dgm:prSet presAssocID="{78E6C953-CFE9-441C-AA0C-1E3F74945742}" presName="parentText" presStyleLbl="node1" presStyleIdx="3" presStyleCnt="5" custLinFactNeighborX="617" custLinFactNeighborY="76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31152-6C71-4D7D-877E-3815830E0F10}" type="pres">
      <dgm:prSet presAssocID="{748CFA8D-A2E4-4DD2-A1B5-4D26AEFEEF27}" presName="spacer" presStyleCnt="0"/>
      <dgm:spPr/>
    </dgm:pt>
    <dgm:pt modelId="{0EA34FA9-6930-4AF3-B8F6-706B9B7C7156}" type="pres">
      <dgm:prSet presAssocID="{161B6FA3-E8A7-490F-A39F-FD74271EBB8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3558B1-998C-489E-8F28-7408B2DF1E48}" type="presOf" srcId="{A9A8EFED-96FC-4D99-B1BF-B3003ABA1492}" destId="{9347EE56-AD90-4334-85BA-FDE223472F39}" srcOrd="0" destOrd="0" presId="urn:microsoft.com/office/officeart/2005/8/layout/vList2"/>
    <dgm:cxn modelId="{6376A7BA-0201-4E53-AAFB-BBE9689A82E4}" type="presOf" srcId="{B8C5EDD4-E6F6-4037-B11D-062D41293B29}" destId="{0746B7D6-F650-4AE6-9641-F112316B6A16}" srcOrd="0" destOrd="0" presId="urn:microsoft.com/office/officeart/2005/8/layout/vList2"/>
    <dgm:cxn modelId="{518CC816-297C-41ED-9FCC-D7BD8C4A4E53}" type="presOf" srcId="{161B6FA3-E8A7-490F-A39F-FD74271EBB85}" destId="{0EA34FA9-6930-4AF3-B8F6-706B9B7C7156}" srcOrd="0" destOrd="0" presId="urn:microsoft.com/office/officeart/2005/8/layout/vList2"/>
    <dgm:cxn modelId="{F1DE390B-2FD3-48C2-BA9B-328AAB5501A3}" type="presOf" srcId="{78E6C953-CFE9-441C-AA0C-1E3F74945742}" destId="{21A41F4F-DAFF-4C3A-9F89-A1409BD26F80}" srcOrd="0" destOrd="0" presId="urn:microsoft.com/office/officeart/2005/8/layout/vList2"/>
    <dgm:cxn modelId="{1DE1FCF3-47CD-41A7-A2C5-5CD4C8E0A99E}" srcId="{B8C5EDD4-E6F6-4037-B11D-062D41293B29}" destId="{78E6C953-CFE9-441C-AA0C-1E3F74945742}" srcOrd="3" destOrd="0" parTransId="{294E6017-1BEB-4691-AEEA-8E9386941E3E}" sibTransId="{748CFA8D-A2E4-4DD2-A1B5-4D26AEFEEF27}"/>
    <dgm:cxn modelId="{33A42037-7D01-475D-93C6-E9BE9ED2DF3A}" srcId="{B8C5EDD4-E6F6-4037-B11D-062D41293B29}" destId="{DAB3ECD6-DE38-406F-99BB-35FEEC50AFD1}" srcOrd="0" destOrd="0" parTransId="{CD15738A-7F63-4D76-A96A-03C20DDC10E5}" sibTransId="{68B22EE8-5594-4EFF-A694-A912FD7834FD}"/>
    <dgm:cxn modelId="{3842AB2B-5C93-43C6-88D0-8E8AD68AE491}" srcId="{B8C5EDD4-E6F6-4037-B11D-062D41293B29}" destId="{BF6191E9-CC44-4B87-815A-E165E1DC3C55}" srcOrd="1" destOrd="0" parTransId="{0211DB74-3569-41BC-90D1-21F3C41F524C}" sibTransId="{F60A164F-500A-43FA-9FA9-A469EE5D7868}"/>
    <dgm:cxn modelId="{567383B6-53C1-4AB8-A96D-9924488FE2EC}" srcId="{B8C5EDD4-E6F6-4037-B11D-062D41293B29}" destId="{A9A8EFED-96FC-4D99-B1BF-B3003ABA1492}" srcOrd="2" destOrd="0" parTransId="{98845A6C-3D5E-4887-A032-3D121C5D6C7E}" sibTransId="{FB229F17-9FE8-4BF4-BA01-38073F73F1B7}"/>
    <dgm:cxn modelId="{58B26A19-E5D6-404E-B559-2EBF48ACCDE9}" type="presOf" srcId="{DAB3ECD6-DE38-406F-99BB-35FEEC50AFD1}" destId="{C3AE392C-417C-4490-B7FB-0FA9A951CFC4}" srcOrd="0" destOrd="0" presId="urn:microsoft.com/office/officeart/2005/8/layout/vList2"/>
    <dgm:cxn modelId="{56C9D7B2-79C5-473B-B81F-DA0C10DE260D}" type="presOf" srcId="{BF6191E9-CC44-4B87-815A-E165E1DC3C55}" destId="{DEED29D8-4F3F-4180-9BAD-98DB6B36BFAC}" srcOrd="0" destOrd="0" presId="urn:microsoft.com/office/officeart/2005/8/layout/vList2"/>
    <dgm:cxn modelId="{0762F4EC-6550-42D0-BAD6-F2DA421F8693}" srcId="{B8C5EDD4-E6F6-4037-B11D-062D41293B29}" destId="{161B6FA3-E8A7-490F-A39F-FD74271EBB85}" srcOrd="4" destOrd="0" parTransId="{B89B1672-F150-4AEF-8BA9-BB57F8CF798B}" sibTransId="{AFCC721C-39CF-4501-BEEF-2971B0F926A7}"/>
    <dgm:cxn modelId="{5EDC5F7C-958B-4C2F-AC5F-0AE85B213DF8}" type="presParOf" srcId="{0746B7D6-F650-4AE6-9641-F112316B6A16}" destId="{C3AE392C-417C-4490-B7FB-0FA9A951CFC4}" srcOrd="0" destOrd="0" presId="urn:microsoft.com/office/officeart/2005/8/layout/vList2"/>
    <dgm:cxn modelId="{D904A007-41A5-4CE7-AD2B-9F386282D169}" type="presParOf" srcId="{0746B7D6-F650-4AE6-9641-F112316B6A16}" destId="{2E530B01-1847-4CA0-914B-11DE291FD6A7}" srcOrd="1" destOrd="0" presId="urn:microsoft.com/office/officeart/2005/8/layout/vList2"/>
    <dgm:cxn modelId="{79B13BE4-9448-4175-8DFE-9A5994B6ABE8}" type="presParOf" srcId="{0746B7D6-F650-4AE6-9641-F112316B6A16}" destId="{DEED29D8-4F3F-4180-9BAD-98DB6B36BFAC}" srcOrd="2" destOrd="0" presId="urn:microsoft.com/office/officeart/2005/8/layout/vList2"/>
    <dgm:cxn modelId="{D9107A1D-1A31-4170-8393-71A6A1F1EE41}" type="presParOf" srcId="{0746B7D6-F650-4AE6-9641-F112316B6A16}" destId="{A77810DC-A403-48D9-8FCD-B5BCB86C6843}" srcOrd="3" destOrd="0" presId="urn:microsoft.com/office/officeart/2005/8/layout/vList2"/>
    <dgm:cxn modelId="{DE377020-B58D-4B97-A97E-7BB9FA586916}" type="presParOf" srcId="{0746B7D6-F650-4AE6-9641-F112316B6A16}" destId="{9347EE56-AD90-4334-85BA-FDE223472F39}" srcOrd="4" destOrd="0" presId="urn:microsoft.com/office/officeart/2005/8/layout/vList2"/>
    <dgm:cxn modelId="{5DA7CAD3-87A6-4733-89F8-0583174BB922}" type="presParOf" srcId="{0746B7D6-F650-4AE6-9641-F112316B6A16}" destId="{C6141137-3BDC-4E4A-B1B4-941F17D878B3}" srcOrd="5" destOrd="0" presId="urn:microsoft.com/office/officeart/2005/8/layout/vList2"/>
    <dgm:cxn modelId="{33474A45-AB21-4CE6-9FEA-C343A60C560C}" type="presParOf" srcId="{0746B7D6-F650-4AE6-9641-F112316B6A16}" destId="{21A41F4F-DAFF-4C3A-9F89-A1409BD26F80}" srcOrd="6" destOrd="0" presId="urn:microsoft.com/office/officeart/2005/8/layout/vList2"/>
    <dgm:cxn modelId="{CBB02B08-34C6-47A5-B683-2DAD3AE72618}" type="presParOf" srcId="{0746B7D6-F650-4AE6-9641-F112316B6A16}" destId="{8E731152-6C71-4D7D-877E-3815830E0F10}" srcOrd="7" destOrd="0" presId="urn:microsoft.com/office/officeart/2005/8/layout/vList2"/>
    <dgm:cxn modelId="{F3F57483-B3D6-45E1-8B7D-7A749671B97F}" type="presParOf" srcId="{0746B7D6-F650-4AE6-9641-F112316B6A16}" destId="{0EA34FA9-6930-4AF3-B8F6-706B9B7C71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B335D-C8FE-4D78-981B-63F41CB5BB2C}">
      <dsp:nvSpPr>
        <dsp:cNvPr id="0" name=""/>
        <dsp:cNvSpPr/>
      </dsp:nvSpPr>
      <dsp:spPr>
        <a:xfrm>
          <a:off x="0" y="36120"/>
          <a:ext cx="6858000" cy="101088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Your role is </a:t>
          </a:r>
          <a:r>
            <a:rPr lang="en-US" sz="1800" b="1" kern="1200" dirty="0"/>
            <a:t>temporary, full time </a:t>
          </a:r>
          <a:r>
            <a:rPr lang="en-US" sz="1800" kern="1200" dirty="0"/>
            <a:t>while you work at our facility and while you go to school to become a </a:t>
          </a:r>
          <a:r>
            <a:rPr lang="en-US" sz="1800" kern="1200" dirty="0" smtClean="0"/>
            <a:t>health care assistant (HCA)</a:t>
          </a:r>
          <a:endParaRPr lang="en-US" sz="1800" kern="1200" dirty="0"/>
        </a:p>
      </dsp:txBody>
      <dsp:txXfrm>
        <a:off x="49347" y="85467"/>
        <a:ext cx="6759306" cy="912186"/>
      </dsp:txXfrm>
    </dsp:sp>
    <dsp:sp modelId="{582B3855-F9F5-488D-822A-65719F56A1D1}">
      <dsp:nvSpPr>
        <dsp:cNvPr id="0" name=""/>
        <dsp:cNvSpPr/>
      </dsp:nvSpPr>
      <dsp:spPr>
        <a:xfrm>
          <a:off x="0" y="1098840"/>
          <a:ext cx="6858000" cy="101088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It will take </a:t>
          </a:r>
          <a:r>
            <a:rPr lang="en-US" sz="1800" b="1" kern="1200" dirty="0"/>
            <a:t>12 – 18 months </a:t>
          </a:r>
          <a:r>
            <a:rPr lang="en-US" sz="1800" kern="1200" dirty="0"/>
            <a:t>to become a HCA</a:t>
          </a:r>
        </a:p>
      </dsp:txBody>
      <dsp:txXfrm>
        <a:off x="49347" y="1148187"/>
        <a:ext cx="6759306" cy="912186"/>
      </dsp:txXfrm>
    </dsp:sp>
    <dsp:sp modelId="{677C3192-E0F7-40AC-B9FC-78C4E03A9F77}">
      <dsp:nvSpPr>
        <dsp:cNvPr id="0" name=""/>
        <dsp:cNvSpPr/>
      </dsp:nvSpPr>
      <dsp:spPr>
        <a:xfrm>
          <a:off x="0" y="2161560"/>
          <a:ext cx="6858000" cy="101088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When you finish school, you will be </a:t>
          </a:r>
          <a:r>
            <a:rPr lang="en-US" sz="1800" b="1" kern="1200" dirty="0"/>
            <a:t>registered</a:t>
          </a:r>
          <a:r>
            <a:rPr lang="en-US" sz="1800" kern="1200" dirty="0"/>
            <a:t> with the </a:t>
          </a:r>
          <a:r>
            <a:rPr lang="en-US" sz="1800" kern="1200" dirty="0" smtClean="0"/>
            <a:t>British Columbia care aide </a:t>
          </a:r>
          <a:r>
            <a:rPr lang="en-US" sz="1800" kern="1200" dirty="0"/>
            <a:t>&amp; </a:t>
          </a:r>
          <a:r>
            <a:rPr lang="en-US" sz="1800" kern="1200" dirty="0" smtClean="0"/>
            <a:t>community health worker registry </a:t>
          </a:r>
          <a:r>
            <a:rPr lang="en-US" sz="1800" kern="1200" dirty="0"/>
            <a:t>and will be ready to apply for HCA roles </a:t>
          </a:r>
        </a:p>
      </dsp:txBody>
      <dsp:txXfrm>
        <a:off x="49347" y="2210907"/>
        <a:ext cx="6759306" cy="912186"/>
      </dsp:txXfrm>
    </dsp:sp>
    <dsp:sp modelId="{9BB5FC6D-D28F-4CEA-8A14-6CB86D4B8793}">
      <dsp:nvSpPr>
        <dsp:cNvPr id="0" name=""/>
        <dsp:cNvSpPr/>
      </dsp:nvSpPr>
      <dsp:spPr>
        <a:xfrm>
          <a:off x="0" y="3224280"/>
          <a:ext cx="6858000" cy="101088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 </a:t>
          </a:r>
          <a:r>
            <a:rPr lang="en-US" sz="1800" b="1" kern="1200" dirty="0" smtClean="0"/>
            <a:t>government </a:t>
          </a:r>
          <a:r>
            <a:rPr lang="en-US" sz="1800" b="1" kern="1200" dirty="0"/>
            <a:t>of </a:t>
          </a:r>
          <a:r>
            <a:rPr lang="en-US" sz="1800" b="1" kern="1200" dirty="0" smtClean="0"/>
            <a:t>British Columbia </a:t>
          </a:r>
          <a:r>
            <a:rPr lang="en-US" sz="1800" b="1" kern="1200" dirty="0"/>
            <a:t>will pay </a:t>
          </a:r>
          <a:r>
            <a:rPr lang="en-US" sz="1800" kern="1200" dirty="0"/>
            <a:t>for your salary as </a:t>
          </a:r>
          <a:r>
            <a:rPr lang="en-US" sz="1800" kern="1200" dirty="0" smtClean="0"/>
            <a:t>a health care support worker (HCSW), </a:t>
          </a:r>
          <a:r>
            <a:rPr lang="en-US" sz="1800" kern="1200" dirty="0"/>
            <a:t>for the time you attend school and for the cost of your schooling</a:t>
          </a:r>
        </a:p>
      </dsp:txBody>
      <dsp:txXfrm>
        <a:off x="49347" y="3273627"/>
        <a:ext cx="6759306" cy="912186"/>
      </dsp:txXfrm>
    </dsp:sp>
    <dsp:sp modelId="{A2C82002-9B9D-4B66-A35C-527F84487A9A}">
      <dsp:nvSpPr>
        <dsp:cNvPr id="0" name=""/>
        <dsp:cNvSpPr/>
      </dsp:nvSpPr>
      <dsp:spPr>
        <a:xfrm>
          <a:off x="0" y="4287000"/>
          <a:ext cx="6858000" cy="101088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In turn you must work for one year as a HCA or you have to pay the </a:t>
          </a:r>
          <a:r>
            <a:rPr lang="en-US" sz="1800" kern="1200" dirty="0" smtClean="0"/>
            <a:t>government </a:t>
          </a:r>
          <a:r>
            <a:rPr lang="en-US" sz="1800" kern="1200" dirty="0"/>
            <a:t>back for the cost of  your schooling.  This is called a  </a:t>
          </a:r>
          <a:r>
            <a:rPr lang="en-US" sz="1800" kern="1200" dirty="0" smtClean="0"/>
            <a:t>r</a:t>
          </a:r>
          <a:r>
            <a:rPr lang="en-US" sz="1800" b="1" kern="1200" dirty="0" smtClean="0"/>
            <a:t>eturn </a:t>
          </a:r>
          <a:r>
            <a:rPr lang="en-US" sz="1800" b="1" kern="1200" dirty="0"/>
            <a:t>of </a:t>
          </a:r>
          <a:r>
            <a:rPr lang="en-US" sz="1800" b="1" kern="1200" dirty="0" smtClean="0"/>
            <a:t>service </a:t>
          </a:r>
          <a:r>
            <a:rPr lang="en-US" sz="1800" b="1" kern="1200" dirty="0"/>
            <a:t>agreement</a:t>
          </a:r>
          <a:endParaRPr lang="en-US" sz="1800" kern="1200" dirty="0"/>
        </a:p>
      </dsp:txBody>
      <dsp:txXfrm>
        <a:off x="49347" y="4336347"/>
        <a:ext cx="6759306" cy="91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E392C-417C-4490-B7FB-0FA9A951CFC4}">
      <dsp:nvSpPr>
        <dsp:cNvPr id="0" name=""/>
        <dsp:cNvSpPr/>
      </dsp:nvSpPr>
      <dsp:spPr>
        <a:xfrm>
          <a:off x="0" y="49462"/>
          <a:ext cx="6858000" cy="1005543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You are part of the </a:t>
          </a:r>
          <a:r>
            <a:rPr lang="en-CA" sz="1800" kern="1200" dirty="0" smtClean="0"/>
            <a:t>care team </a:t>
          </a:r>
          <a:endParaRPr lang="en-US" sz="1800" kern="1200" dirty="0"/>
        </a:p>
      </dsp:txBody>
      <dsp:txXfrm>
        <a:off x="49087" y="98549"/>
        <a:ext cx="6759826" cy="907369"/>
      </dsp:txXfrm>
    </dsp:sp>
    <dsp:sp modelId="{DEED29D8-4F3F-4180-9BAD-98DB6B36BFAC}">
      <dsp:nvSpPr>
        <dsp:cNvPr id="0" name=""/>
        <dsp:cNvSpPr/>
      </dsp:nvSpPr>
      <dsp:spPr>
        <a:xfrm>
          <a:off x="0" y="1106845"/>
          <a:ext cx="6858000" cy="1005543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You will be supervised by a regulated staff </a:t>
          </a:r>
          <a:r>
            <a:rPr lang="en-CA" sz="1800" kern="1200" dirty="0" smtClean="0"/>
            <a:t>member such as a registered nurse </a:t>
          </a:r>
          <a:r>
            <a:rPr lang="en-CA" sz="1800" kern="1200" dirty="0"/>
            <a:t>or </a:t>
          </a:r>
          <a:r>
            <a:rPr lang="en-CA" sz="1800" kern="1200" dirty="0" smtClean="0"/>
            <a:t>licensed practical nurse </a:t>
          </a:r>
          <a:endParaRPr lang="en-US" sz="1800" kern="1200" dirty="0"/>
        </a:p>
      </dsp:txBody>
      <dsp:txXfrm>
        <a:off x="49087" y="1155932"/>
        <a:ext cx="6759826" cy="907369"/>
      </dsp:txXfrm>
    </dsp:sp>
    <dsp:sp modelId="{286085A7-434B-4E63-84DD-0E03B997DF89}">
      <dsp:nvSpPr>
        <dsp:cNvPr id="0" name=""/>
        <dsp:cNvSpPr/>
      </dsp:nvSpPr>
      <dsp:spPr>
        <a:xfrm>
          <a:off x="0" y="2164228"/>
          <a:ext cx="6858000" cy="1005543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You may also receive direction from the </a:t>
          </a:r>
          <a:r>
            <a:rPr lang="en-CA" sz="1800" kern="1200" dirty="0" smtClean="0"/>
            <a:t>care team </a:t>
          </a:r>
          <a:r>
            <a:rPr lang="en-CA" sz="1800" kern="1200" dirty="0"/>
            <a:t>member you are working with, for example, the HCA may ask you to make a patient’s bed.</a:t>
          </a:r>
          <a:endParaRPr lang="en-US" sz="1800" kern="1200" dirty="0"/>
        </a:p>
      </dsp:txBody>
      <dsp:txXfrm>
        <a:off x="49087" y="2213315"/>
        <a:ext cx="6759826" cy="907369"/>
      </dsp:txXfrm>
    </dsp:sp>
    <dsp:sp modelId="{21A41F4F-DAFF-4C3A-9F89-A1409BD26F80}">
      <dsp:nvSpPr>
        <dsp:cNvPr id="0" name=""/>
        <dsp:cNvSpPr/>
      </dsp:nvSpPr>
      <dsp:spPr>
        <a:xfrm>
          <a:off x="0" y="3221611"/>
          <a:ext cx="6858000" cy="1005543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You will be given a daily schedule, so you know what you are doing at what time.</a:t>
          </a:r>
          <a:endParaRPr lang="en-US" sz="1800" kern="1200" dirty="0"/>
        </a:p>
      </dsp:txBody>
      <dsp:txXfrm>
        <a:off x="49087" y="3270698"/>
        <a:ext cx="6759826" cy="907369"/>
      </dsp:txXfrm>
    </dsp:sp>
    <dsp:sp modelId="{0EA34FA9-6930-4AF3-B8F6-706B9B7C7156}">
      <dsp:nvSpPr>
        <dsp:cNvPr id="0" name=""/>
        <dsp:cNvSpPr/>
      </dsp:nvSpPr>
      <dsp:spPr>
        <a:xfrm>
          <a:off x="0" y="4278994"/>
          <a:ext cx="6858000" cy="1005543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Here are some thing you can and can not do as a HCSW.</a:t>
          </a:r>
          <a:endParaRPr lang="en-US" sz="1800" kern="1200" dirty="0"/>
        </a:p>
      </dsp:txBody>
      <dsp:txXfrm>
        <a:off x="49087" y="4328081"/>
        <a:ext cx="6759826" cy="907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E392C-417C-4490-B7FB-0FA9A951CFC4}">
      <dsp:nvSpPr>
        <dsp:cNvPr id="0" name=""/>
        <dsp:cNvSpPr/>
      </dsp:nvSpPr>
      <dsp:spPr>
        <a:xfrm>
          <a:off x="0" y="14541"/>
          <a:ext cx="6858000" cy="100554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You are paid $21.37 as a HCSW </a:t>
          </a:r>
          <a:endParaRPr lang="en-US" sz="1800" kern="1200" dirty="0"/>
        </a:p>
      </dsp:txBody>
      <dsp:txXfrm>
        <a:off x="49087" y="63628"/>
        <a:ext cx="6759826" cy="907369"/>
      </dsp:txXfrm>
    </dsp:sp>
    <dsp:sp modelId="{DEED29D8-4F3F-4180-9BAD-98DB6B36BFAC}">
      <dsp:nvSpPr>
        <dsp:cNvPr id="0" name=""/>
        <dsp:cNvSpPr/>
      </dsp:nvSpPr>
      <dsp:spPr>
        <a:xfrm>
          <a:off x="0" y="1064225"/>
          <a:ext cx="6858000" cy="95942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When you are in school you receive a stipend of $801.00 per week.  </a:t>
          </a:r>
        </a:p>
      </dsp:txBody>
      <dsp:txXfrm>
        <a:off x="46835" y="1111060"/>
        <a:ext cx="6764330" cy="865758"/>
      </dsp:txXfrm>
    </dsp:sp>
    <dsp:sp modelId="{9347EE56-AD90-4334-85BA-FDE223472F39}">
      <dsp:nvSpPr>
        <dsp:cNvPr id="0" name=""/>
        <dsp:cNvSpPr/>
      </dsp:nvSpPr>
      <dsp:spPr>
        <a:xfrm>
          <a:off x="0" y="2083192"/>
          <a:ext cx="6858000" cy="100554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If you are in school part-time you receive 3/5 of that amount and the other 2 days, you are paid hourly as a </a:t>
          </a:r>
          <a:r>
            <a:rPr lang="en-US" sz="1800" kern="1200" dirty="0" smtClean="0"/>
            <a:t>health care support workers (HCSW)</a:t>
          </a:r>
          <a:endParaRPr lang="en-CA" sz="1800" kern="1200" dirty="0"/>
        </a:p>
      </dsp:txBody>
      <dsp:txXfrm>
        <a:off x="49087" y="2132279"/>
        <a:ext cx="6759826" cy="907369"/>
      </dsp:txXfrm>
    </dsp:sp>
    <dsp:sp modelId="{21A41F4F-DAFF-4C3A-9F89-A1409BD26F80}">
      <dsp:nvSpPr>
        <dsp:cNvPr id="0" name=""/>
        <dsp:cNvSpPr/>
      </dsp:nvSpPr>
      <dsp:spPr>
        <a:xfrm>
          <a:off x="0" y="3144540"/>
          <a:ext cx="6858000" cy="100554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Your hourly pay include a portion for holiday pay and benefits</a:t>
          </a:r>
          <a:endParaRPr lang="en-US" sz="1800" kern="1200" dirty="0"/>
        </a:p>
      </dsp:txBody>
      <dsp:txXfrm>
        <a:off x="49087" y="3193627"/>
        <a:ext cx="6759826" cy="907369"/>
      </dsp:txXfrm>
    </dsp:sp>
    <dsp:sp modelId="{0EA34FA9-6930-4AF3-B8F6-706B9B7C7156}">
      <dsp:nvSpPr>
        <dsp:cNvPr id="0" name=""/>
        <dsp:cNvSpPr/>
      </dsp:nvSpPr>
      <dsp:spPr>
        <a:xfrm>
          <a:off x="0" y="4197958"/>
          <a:ext cx="6858000" cy="100554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You can take 10 days off per year without pay </a:t>
          </a:r>
        </a:p>
      </dsp:txBody>
      <dsp:txXfrm>
        <a:off x="49087" y="4247045"/>
        <a:ext cx="6759826" cy="907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A348DFD-F2AD-4682-8CE3-E6535A3D32C4}" type="datetimeFigureOut">
              <a:rPr lang="en-CA" smtClean="0"/>
              <a:t>8/12/2021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0B4F5237-14BA-4587-9142-1F98CCCDB8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90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5237-14BA-4587-9142-1F98CCCDB8E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500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If questions are asked that you don’t have answers to please email HCAP@fraserhealth.ca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5237-14BA-4587-9142-1F98CCCDB8E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47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can be presented by  whoever is leading the HCSW orientation in your facility i.e. CNE, HR, DOC etc.</a:t>
            </a:r>
          </a:p>
          <a:p>
            <a:r>
              <a:rPr lang="en-CA" dirty="0"/>
              <a:t>It will take approximately 20 minutes, depending on the amount of questions</a:t>
            </a:r>
          </a:p>
          <a:p>
            <a:r>
              <a:rPr lang="en-CA" dirty="0"/>
              <a:t>Please supplement and personalize the presentation to reflect your facility</a:t>
            </a:r>
          </a:p>
          <a:p>
            <a:r>
              <a:rPr lang="en-CA" dirty="0"/>
              <a:t>Confirm whether they have completed their Provincial Orientation, this is a requirement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5237-14BA-4587-9142-1F98CCCDB8E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03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Let’s review some of the terms and acronyms that you may hear.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5237-14BA-4587-9142-1F98CCCDB8E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906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Some school offer a fulltime program and some offer a part-time program. </a:t>
            </a:r>
          </a:p>
          <a:p>
            <a:r>
              <a:rPr lang="en-CA" dirty="0"/>
              <a:t>ROS – Return of Service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5237-14BA-4587-9142-1F98CCCDB8E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51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It is important to emphasize that the HCSW is an important part of the Care Team.  You need to specify who will be the supervisor in your facility.  It can be any </a:t>
            </a:r>
            <a:r>
              <a:rPr lang="en-US" dirty="0"/>
              <a:t>LTC regulated health care professional (e.g. RN, RPN, LPN, Occupational Therapist, Physiotherapists)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5237-14BA-4587-9142-1F98CCCDB8E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796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It is important to go through the individual activities so they fully understand the parameters of their role.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5237-14BA-4587-9142-1F98CCCDB8E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948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your role, you will have time to spend 1-1 time with residents that others generally don’t have time to do.  You might read to the, help them with a zoom call to a family member or friend, go for a walk, write a letter.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5237-14BA-4587-9142-1F98CCCDB8E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4054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PSI process is often confusing.  So clarifying this is very important.  Include the process in your facility for submitting you hours and when they will 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5237-14BA-4587-9142-1F98CCCDB8E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470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You will want to clarify how they submit their hours and when  they will be paid.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5237-14BA-4587-9142-1F98CCCDB8E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219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about:blan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about:blan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CAP@fraserhealth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about:blan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197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Health Care Support Worker Site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4214190"/>
            <a:ext cx="4775075" cy="34145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Prepared by Fraser Health, April 2021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D0016D3-1611-4D40-9427-ACE1F1B26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88" y="5995445"/>
            <a:ext cx="2400423" cy="4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8288-D8E7-4398-AFC0-1CE566E7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118" y="1353786"/>
            <a:ext cx="3775600" cy="4803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198" y="1353786"/>
            <a:ext cx="3639603" cy="4803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721" y="1353786"/>
            <a:ext cx="3745161" cy="480382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4810" y="31239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CA" sz="2800" b="1" dirty="0" smtClean="0">
                <a:solidFill>
                  <a:srgbClr val="0070C0"/>
                </a:solidFill>
              </a:rPr>
              <a:t>Health Care Support Worker activity examples</a:t>
            </a:r>
            <a:endParaRPr lang="en-C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97" y="1256602"/>
            <a:ext cx="3984591" cy="5132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735" y="1256602"/>
            <a:ext cx="3952636" cy="512753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74914" y="612906"/>
            <a:ext cx="1005840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CA" sz="2800" b="1" dirty="0" smtClean="0">
                <a:solidFill>
                  <a:srgbClr val="0070C0"/>
                </a:solidFill>
              </a:rPr>
              <a:t>Activities NOT a function of Health Care Support Workers</a:t>
            </a:r>
            <a:endParaRPr lang="en-C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3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D5C4752-C221-4EC6-B579-7BAE6C26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You will improve the quality of life of residents</a:t>
            </a:r>
          </a:p>
        </p:txBody>
      </p:sp>
      <p:pic>
        <p:nvPicPr>
          <p:cNvPr id="7" name="Picture Placeholder 6" descr="A person and person looking at each other&#10;&#10;Description automatically generated with medium confidence">
            <a:extLst>
              <a:ext uri="{FF2B5EF4-FFF2-40B4-BE49-F238E27FC236}">
                <a16:creationId xmlns:a16="http://schemas.microsoft.com/office/drawing/2014/main" id="{2D929F45-BA47-4538-89EF-0FAE540BA8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17814" r="5063" b="-1"/>
          <a:stretch/>
        </p:blipFill>
        <p:spPr>
          <a:xfrm>
            <a:off x="1066800" y="2103120"/>
            <a:ext cx="4663440" cy="3749040"/>
          </a:xfr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AD08FE3-5774-4442-9568-765DC3401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/>
          <a:p>
            <a:pPr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US" dirty="0"/>
              <a:t>By spending one to one time with residents </a:t>
            </a:r>
          </a:p>
          <a:p>
            <a:pPr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US" dirty="0"/>
              <a:t>By helping your team members, you free them up </a:t>
            </a:r>
            <a:r>
              <a:rPr lang="en-US" dirty="0" smtClean="0"/>
              <a:t>to have more time to provide clinical </a:t>
            </a:r>
            <a:r>
              <a:rPr lang="en-US" dirty="0"/>
              <a:t>support to the residents</a:t>
            </a:r>
          </a:p>
        </p:txBody>
      </p:sp>
    </p:spTree>
    <p:extLst>
      <p:ext uri="{BB962C8B-B14F-4D97-AF65-F5344CB8AC3E}">
        <p14:creationId xmlns:p14="http://schemas.microsoft.com/office/powerpoint/2010/main" val="41924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F76DD-7148-47AC-ACD4-B07AF7FD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1580"/>
            <a:ext cx="10671958" cy="1272400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your </a:t>
            </a:r>
            <a:r>
              <a:rPr lang="en-CA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assistant (HCA) </a:t>
            </a:r>
            <a:r>
              <a:rPr lang="en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C7AEB-1A35-44B6-9F5D-709B8D5B7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3979"/>
            <a:ext cx="10058400" cy="4068765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Fraser Health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will assign you the school you will attend</a:t>
            </a:r>
          </a:p>
          <a:p>
            <a:pPr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Fraser Health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or the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 secondary institute (PSI)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will contact you to confirm when you start school and your schedule</a:t>
            </a:r>
          </a:p>
          <a:p>
            <a:pPr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You may work full-time as a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care support worker (HCSW)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for several weeks or months before going to school</a:t>
            </a:r>
          </a:p>
          <a:p>
            <a:pPr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training is either full-time or part-time</a:t>
            </a:r>
          </a:p>
          <a:p>
            <a:pPr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You remain in your role as a HCSW throughout your schooling</a:t>
            </a:r>
          </a:p>
          <a:p>
            <a:pPr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If your schooling is full-time you will work at the facility during your semester breaks</a:t>
            </a:r>
          </a:p>
          <a:p>
            <a:pPr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If your schooling is part-time you will go to school 3 days per week and work as a HCSW for 2 days a week, on days that meet operational needs</a:t>
            </a:r>
          </a:p>
          <a:p>
            <a:pPr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Although you will be learning new things when you are in school,  you can not practice these things as a HCSW until you graduate as a HCA</a:t>
            </a:r>
          </a:p>
        </p:txBody>
      </p:sp>
    </p:spTree>
    <p:extLst>
      <p:ext uri="{BB962C8B-B14F-4D97-AF65-F5344CB8AC3E}">
        <p14:creationId xmlns:p14="http://schemas.microsoft.com/office/powerpoint/2010/main" val="9485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5A3E-10E6-409D-8B21-E4BF7D21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972930"/>
          </a:xfrm>
        </p:spPr>
        <p:txBody>
          <a:bodyPr anchor="b">
            <a:normAutofit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Your </a:t>
            </a:r>
            <a:r>
              <a:rPr lang="en-CA" b="1" dirty="0" smtClean="0">
                <a:solidFill>
                  <a:srgbClr val="0070C0"/>
                </a:solidFill>
              </a:rPr>
              <a:t>pay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D1C4064-6614-4034-9616-C6B35C148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458F1D-D3B1-4E96-8AB3-8D56FE0B2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569512"/>
              </p:ext>
            </p:extLst>
          </p:nvPr>
        </p:nvGraphicFramePr>
        <p:xfrm>
          <a:off x="685800" y="725556"/>
          <a:ext cx="6858000" cy="521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set, several&#10;&#10;Description automatically generated">
            <a:extLst>
              <a:ext uri="{FF2B5EF4-FFF2-40B4-BE49-F238E27FC236}">
                <a16:creationId xmlns:a16="http://schemas.microsoft.com/office/drawing/2014/main" id="{B4262A3B-C467-4F87-9FBB-8ED82D2A10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14613" y="2364813"/>
            <a:ext cx="3649135" cy="40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4998775A-4513-4597-98A1-00A7D776F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8599" y="860393"/>
            <a:ext cx="7696201" cy="5137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70C41D6-0BCD-4876-9AD8-3F19C0A52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49012" y="1673352"/>
            <a:ext cx="3471334" cy="351129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What other questions do you have?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If you still have questions reach out to HCAP@fraserhealth.ca</a:t>
            </a:r>
          </a:p>
        </p:txBody>
      </p:sp>
    </p:spTree>
    <p:extLst>
      <p:ext uri="{BB962C8B-B14F-4D97-AF65-F5344CB8AC3E}">
        <p14:creationId xmlns:p14="http://schemas.microsoft.com/office/powerpoint/2010/main" val="37707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3CF3-250E-409C-B2BF-6305425D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1353787"/>
            <a:ext cx="8904257" cy="40987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0" i="0" dirty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cap="none" dirty="0" smtClean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presentation is created by </a:t>
            </a:r>
            <a:r>
              <a:rPr lang="en-US" sz="2400" cap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0" i="0" cap="none" dirty="0" smtClean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raser </a:t>
            </a:r>
            <a:r>
              <a:rPr lang="en-US" sz="2400" cap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0" i="0" cap="none" dirty="0" smtClean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ealth to support Long Term Care and Assisted Living employers in the </a:t>
            </a:r>
            <a:r>
              <a:rPr lang="en-US" sz="2400" cap="none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0" i="0" cap="none" dirty="0" smtClean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raser Health region with the </a:t>
            </a:r>
            <a:r>
              <a:rPr lang="en-US" sz="2400" b="0" i="0" cap="none" dirty="0" err="1" smtClean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on-boarding</a:t>
            </a:r>
            <a:r>
              <a:rPr lang="en-US" sz="2400" b="0" i="0" cap="none" dirty="0" smtClean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their health care support workers. </a:t>
            </a:r>
            <a:br>
              <a:rPr lang="en-US" sz="2400" b="0" i="0" cap="none" dirty="0" smtClean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0" i="0" cap="none" dirty="0" smtClean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lang="en-US" sz="2400" cap="none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en-US" sz="2400" b="0" i="0" cap="none" dirty="0" smtClean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 </a:t>
            </a:r>
            <a:r>
              <a:rPr lang="en-US" sz="2400" b="0" i="0" cap="none" dirty="0" smtClean="0"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hcap@fraserhealth.Ca</a:t>
            </a:r>
            <a:endParaRPr lang="en-C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AFA3-C4F2-4773-A119-EE315AA7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C707A-0EB2-47E5-AFDE-F3843928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4200"/>
            <a:ext cx="10058400" cy="4098544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F03F2B"/>
              </a:buClr>
              <a:buNone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you will learn:</a:t>
            </a:r>
          </a:p>
          <a:p>
            <a:pPr marL="731520" lvl="1" indent="-457200">
              <a:buClr>
                <a:srgbClr val="F03F2B"/>
              </a:buClr>
              <a:buFont typeface="+mj-lt"/>
              <a:buAutoNum type="alphaLcParenR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You will understand why the Health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career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ccess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rogram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was established</a:t>
            </a:r>
          </a:p>
          <a:p>
            <a:pPr marL="731520" lvl="1" indent="-457200">
              <a:buClr>
                <a:srgbClr val="F03F2B"/>
              </a:buClr>
              <a:buFont typeface="+mj-lt"/>
              <a:buAutoNum type="alphaLcParenR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You will understand the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care support worker (HCSW)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position and your obligations</a:t>
            </a:r>
          </a:p>
          <a:p>
            <a:pPr marL="731520" lvl="1" indent="-457200">
              <a:buClr>
                <a:srgbClr val="F03F2B"/>
              </a:buClr>
              <a:buFont typeface="+mj-lt"/>
              <a:buAutoNum type="alphaLcParenR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You will know how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get registered at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post secondary institution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that your schooling may be full-time or part-time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457200">
              <a:buClr>
                <a:srgbClr val="F03F2B"/>
              </a:buClr>
              <a:buFont typeface="+mj-lt"/>
              <a:buAutoNum type="alphaLcParenR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You will understand what you can and can not do as a HCSW and who will supervise you, as part of the care team</a:t>
            </a:r>
          </a:p>
          <a:p>
            <a:pPr marL="731520" lvl="1" indent="-457200">
              <a:buClr>
                <a:srgbClr val="F03F2B"/>
              </a:buClr>
              <a:buFont typeface="+mj-lt"/>
              <a:buAutoNum type="alphaLcParenR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You will understand how you will be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</a:p>
          <a:p>
            <a:pPr marL="731520" lvl="1" indent="-457200">
              <a:buClr>
                <a:srgbClr val="F03F2B"/>
              </a:buClr>
              <a:buFont typeface="+mj-lt"/>
              <a:buAutoNum type="alphaLcParenR"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Clr>
                <a:srgbClr val="F03F2B"/>
              </a:buClr>
              <a:buNone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*a reminder that provincial </a:t>
            </a:r>
            <a:r>
              <a:rPr lang="en-CA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currci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F3AA-0729-451E-A09D-7DD8DDC1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687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Acronyms List</a:t>
            </a:r>
            <a:endParaRPr lang="en-C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F6982-5A38-4928-8BB0-1415C8D452F4}"/>
              </a:ext>
            </a:extLst>
          </p:cNvPr>
          <p:cNvSpPr txBox="1"/>
          <p:nvPr/>
        </p:nvSpPr>
        <p:spPr>
          <a:xfrm>
            <a:off x="1343771" y="1804945"/>
            <a:ext cx="91121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03F2B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Here are some terms you need to understand:</a:t>
            </a:r>
          </a:p>
          <a:p>
            <a:pPr>
              <a:buClr>
                <a:srgbClr val="F03F2B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HCAP – Health Care Access Program</a:t>
            </a:r>
          </a:p>
          <a:p>
            <a:pPr marL="457200" indent="-457200"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HCSW – Health Care Support Worker </a:t>
            </a:r>
          </a:p>
          <a:p>
            <a:pPr marL="457200" indent="-457200"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PSI – Post Secondary Institution (the school you will be attending)</a:t>
            </a:r>
          </a:p>
          <a:p>
            <a:pPr marL="457200" indent="-457200"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LTC – Long Term Care </a:t>
            </a:r>
          </a:p>
          <a:p>
            <a:pPr marL="457200" indent="-457200"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 – Assisted Living</a:t>
            </a:r>
          </a:p>
          <a:p>
            <a:pPr>
              <a:buClr>
                <a:srgbClr val="F03F2B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03F2B"/>
              </a:buClr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9EC7-712D-406E-A0B2-891D8671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C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the </a:t>
            </a:r>
            <a:r>
              <a:rPr lang="en-C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C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Access </a:t>
            </a:r>
            <a:r>
              <a:rPr lang="en-C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established?</a:t>
            </a:r>
            <a:endParaRPr lang="en-C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DD01-4DA2-4CDB-8882-5A8F2CAC1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969" y="2410898"/>
            <a:ext cx="9979231" cy="3710832"/>
          </a:xfrm>
        </p:spPr>
        <p:txBody>
          <a:bodyPr>
            <a:normAutofit/>
          </a:bodyPr>
          <a:lstStyle/>
          <a:p>
            <a:pPr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COVID-19 pandemic has increased the stress on 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ong-term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assisted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iving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03F2B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address this need the British Columbia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 launched the HCAP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</a:p>
          <a:p>
            <a:pPr marL="731520" lvl="1" indent="-457200">
              <a:buClr>
                <a:srgbClr val="F03F2B"/>
              </a:buClr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upport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orkers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(HCSW), a new role that provides non-direct care that supports the residents and the other staff</a:t>
            </a:r>
          </a:p>
          <a:p>
            <a:pPr marL="731520" lvl="1" indent="-457200">
              <a:buClr>
                <a:srgbClr val="F03F2B"/>
              </a:buClr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HCSWs to go to school to become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assistants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(HCA)</a:t>
            </a:r>
          </a:p>
        </p:txBody>
      </p:sp>
    </p:spTree>
    <p:extLst>
      <p:ext uri="{BB962C8B-B14F-4D97-AF65-F5344CB8AC3E}">
        <p14:creationId xmlns:p14="http://schemas.microsoft.com/office/powerpoint/2010/main" val="13503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AC18-DC32-4A34-BCAD-A73D8727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370495"/>
          </a:xfrm>
        </p:spPr>
        <p:txBody>
          <a:bodyPr anchor="b">
            <a:normAutofit fontScale="90000"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Your </a:t>
            </a:r>
            <a:r>
              <a:rPr lang="en-CA" b="1" dirty="0" smtClean="0">
                <a:solidFill>
                  <a:srgbClr val="0070C0"/>
                </a:solidFill>
              </a:rPr>
              <a:t>health care support worker position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8B67CC-D96A-40C5-82CC-2861A301C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B1311E-C7B7-4142-955A-B82D580F4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478378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11A16218-23AF-45E3-BECC-5B3579F8DE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flipH="1">
            <a:off x="8249086" y="2336800"/>
            <a:ext cx="3580190" cy="40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06C9-6DED-4F67-8F39-F8CF80EC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6873"/>
          </a:xfrm>
        </p:spPr>
        <p:txBody>
          <a:bodyPr/>
          <a:lstStyle/>
          <a:p>
            <a:r>
              <a:rPr lang="en-C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</a:t>
            </a:r>
            <a:r>
              <a:rPr lang="en-C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CA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C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endParaRPr lang="en-C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C3708A-A4FE-4581-A259-FC594E24B15D}"/>
              </a:ext>
            </a:extLst>
          </p:cNvPr>
          <p:cNvSpPr/>
          <p:nvPr/>
        </p:nvSpPr>
        <p:spPr>
          <a:xfrm>
            <a:off x="696367" y="1830233"/>
            <a:ext cx="2162755" cy="14809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Work as a </a:t>
            </a:r>
            <a:r>
              <a:rPr lang="en-CA" dirty="0" smtClean="0">
                <a:solidFill>
                  <a:schemeClr val="bg1"/>
                </a:solidFill>
              </a:rPr>
              <a:t>health care support worker (HCSW), </a:t>
            </a:r>
            <a:r>
              <a:rPr lang="en-CA" dirty="0">
                <a:solidFill>
                  <a:schemeClr val="bg1"/>
                </a:solidFill>
              </a:rPr>
              <a:t>37.5 hour a week until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82C15-1D01-4340-9EEC-76DFA561048C}"/>
              </a:ext>
            </a:extLst>
          </p:cNvPr>
          <p:cNvSpPr/>
          <p:nvPr/>
        </p:nvSpPr>
        <p:spPr>
          <a:xfrm>
            <a:off x="3382868" y="1830232"/>
            <a:ext cx="2162755" cy="14809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You go to school</a:t>
            </a:r>
          </a:p>
          <a:p>
            <a:pPr algn="ctr"/>
            <a:endParaRPr lang="en-CA" dirty="0">
              <a:solidFill>
                <a:schemeClr val="bg1"/>
              </a:solidFill>
            </a:endParaRPr>
          </a:p>
          <a:p>
            <a:pPr algn="ctr"/>
            <a:r>
              <a:rPr lang="en-CA" dirty="0">
                <a:solidFill>
                  <a:schemeClr val="bg1"/>
                </a:solidFill>
              </a:rPr>
              <a:t>Fulltime or Part-time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1144B-4395-4CAA-AF17-8CD29A61C423}"/>
              </a:ext>
            </a:extLst>
          </p:cNvPr>
          <p:cNvSpPr/>
          <p:nvPr/>
        </p:nvSpPr>
        <p:spPr>
          <a:xfrm>
            <a:off x="6040677" y="1830232"/>
            <a:ext cx="2162755" cy="14809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Part time is 3 days a week</a:t>
            </a:r>
          </a:p>
          <a:p>
            <a:pPr algn="ctr"/>
            <a:r>
              <a:rPr lang="en-CA" dirty="0"/>
              <a:t>You work 2 days a week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C4B998-B0F9-47DF-86E8-262AC6254A5D}"/>
              </a:ext>
            </a:extLst>
          </p:cNvPr>
          <p:cNvSpPr/>
          <p:nvPr/>
        </p:nvSpPr>
        <p:spPr>
          <a:xfrm>
            <a:off x="8684140" y="1817299"/>
            <a:ext cx="2162755" cy="14809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Full time school, you work as a HCSW during breaks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BB3928-0AC6-4F01-BD6B-595805C724E2}"/>
              </a:ext>
            </a:extLst>
          </p:cNvPr>
          <p:cNvSpPr/>
          <p:nvPr/>
        </p:nvSpPr>
        <p:spPr>
          <a:xfrm>
            <a:off x="696368" y="3638986"/>
            <a:ext cx="2162754" cy="125306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You graduate and become a registered </a:t>
            </a:r>
            <a:r>
              <a:rPr lang="en-CA" dirty="0" smtClean="0"/>
              <a:t>health care assistant (HCA)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948263-D5AB-44E1-A311-F26CF7772812}"/>
              </a:ext>
            </a:extLst>
          </p:cNvPr>
          <p:cNvSpPr/>
          <p:nvPr/>
        </p:nvSpPr>
        <p:spPr>
          <a:xfrm>
            <a:off x="3354341" y="3638986"/>
            <a:ext cx="2162754" cy="13184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You are hired by our facility as a  casual HCA (your r</a:t>
            </a:r>
            <a:r>
              <a:rPr lang="en-CA" dirty="0" smtClean="0"/>
              <a:t>eturn of service ROS </a:t>
            </a:r>
            <a:r>
              <a:rPr lang="en-CA" dirty="0"/>
              <a:t>starts)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EAF500-60DB-44A7-AC34-B5F1FBF994BE}"/>
              </a:ext>
            </a:extLst>
          </p:cNvPr>
          <p:cNvSpPr/>
          <p:nvPr/>
        </p:nvSpPr>
        <p:spPr>
          <a:xfrm>
            <a:off x="6040677" y="3638987"/>
            <a:ext cx="2111955" cy="1253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You apply for posted HCA positions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572469-5AE7-466B-9D33-8E64B0FDD0B1}"/>
              </a:ext>
            </a:extLst>
          </p:cNvPr>
          <p:cNvSpPr/>
          <p:nvPr/>
        </p:nvSpPr>
        <p:spPr>
          <a:xfrm>
            <a:off x="8646036" y="3610703"/>
            <a:ext cx="2111955" cy="1253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You complete your 1 year ROS</a:t>
            </a:r>
          </a:p>
        </p:txBody>
      </p:sp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FA4278A8-A070-4E19-918C-84BC67A64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85835" y="4289192"/>
            <a:ext cx="3810000" cy="261937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A43B514-6FAA-4D29-8847-FE842F4E369E}"/>
              </a:ext>
            </a:extLst>
          </p:cNvPr>
          <p:cNvSpPr/>
          <p:nvPr/>
        </p:nvSpPr>
        <p:spPr>
          <a:xfrm>
            <a:off x="2859122" y="2470595"/>
            <a:ext cx="50940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2832060-A7F5-4443-A682-FC3E2A58D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271" y="2491106"/>
            <a:ext cx="509400" cy="484632"/>
          </a:xfrm>
          <a:prstGeom prst="rightArrow">
            <a:avLst>
              <a:gd name="adj1" fmla="val 50000"/>
              <a:gd name="adj2" fmla="val 406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en-CA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18B0F48-6E4E-4E31-B7CF-093F37D78222}"/>
              </a:ext>
            </a:extLst>
          </p:cNvPr>
          <p:cNvSpPr/>
          <p:nvPr/>
        </p:nvSpPr>
        <p:spPr>
          <a:xfrm>
            <a:off x="2859122" y="3994922"/>
            <a:ext cx="50940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93A17B2-1756-4DA9-8CF9-CF5E551EC001}"/>
              </a:ext>
            </a:extLst>
          </p:cNvPr>
          <p:cNvSpPr/>
          <p:nvPr/>
        </p:nvSpPr>
        <p:spPr>
          <a:xfrm>
            <a:off x="8189086" y="2501121"/>
            <a:ext cx="50940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B53A536-24E0-41E9-9D9C-384566A9D1E4}"/>
              </a:ext>
            </a:extLst>
          </p:cNvPr>
          <p:cNvSpPr/>
          <p:nvPr/>
        </p:nvSpPr>
        <p:spPr>
          <a:xfrm>
            <a:off x="5521021" y="4018603"/>
            <a:ext cx="50940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C870A87-3E1F-49E3-8FE8-3E10600B303D}"/>
              </a:ext>
            </a:extLst>
          </p:cNvPr>
          <p:cNvSpPr/>
          <p:nvPr/>
        </p:nvSpPr>
        <p:spPr>
          <a:xfrm>
            <a:off x="8144634" y="4023203"/>
            <a:ext cx="50940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4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5A3E-10E6-409D-8B21-E4BF7D21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211469"/>
          </a:xfrm>
        </p:spPr>
        <p:txBody>
          <a:bodyPr anchor="b">
            <a:normAutofit fontScale="90000"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Health care support worker (HCSW) </a:t>
            </a:r>
            <a:r>
              <a:rPr lang="en-CA" b="1" dirty="0">
                <a:solidFill>
                  <a:srgbClr val="0070C0"/>
                </a:solidFill>
              </a:rPr>
              <a:t>r</a:t>
            </a:r>
            <a:r>
              <a:rPr lang="en-CA" b="1" dirty="0" smtClean="0">
                <a:solidFill>
                  <a:srgbClr val="0070C0"/>
                </a:solidFill>
              </a:rPr>
              <a:t>ole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D1C4064-6614-4034-9616-C6B35C148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623930"/>
            <a:ext cx="3161963" cy="331967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458F1D-D3B1-4E96-8AB3-8D56FE0B2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626380"/>
              </p:ext>
            </p:extLst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n old person reading a book&#10;&#10;Description automatically generated">
            <a:extLst>
              <a:ext uri="{FF2B5EF4-FFF2-40B4-BE49-F238E27FC236}">
                <a16:creationId xmlns:a16="http://schemas.microsoft.com/office/drawing/2014/main" id="{6CAA09B3-16E6-4FF3-AC5F-E341E327DD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52952" y="2723323"/>
            <a:ext cx="3572458" cy="26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Health Care Support Worker Can/Cannot Do List</a:t>
            </a:r>
            <a:endParaRPr lang="en-CA" sz="28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344" y="1818251"/>
            <a:ext cx="9957312" cy="45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{217C63A5-0C48-4928-80A0-85C727325879}tf78438558_win32</Template>
  <TotalTime>633</TotalTime>
  <Words>1184</Words>
  <Application>Microsoft Office PowerPoint</Application>
  <PresentationFormat>Widescreen</PresentationFormat>
  <Paragraphs>97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Garamond</vt:lpstr>
      <vt:lpstr>Wingdings</vt:lpstr>
      <vt:lpstr>SavonVTI</vt:lpstr>
      <vt:lpstr>Health Care Support Worker Site Orientation</vt:lpstr>
      <vt:lpstr> This presentation is created by Fraser Health to support Long Term Care and Assisted Living employers in the Fraser Health region with the on-boarding of their health care support workers.  Submit feedback to hcap@fraserhealth.Ca</vt:lpstr>
      <vt:lpstr>Learning Objectives</vt:lpstr>
      <vt:lpstr>Acronyms List</vt:lpstr>
      <vt:lpstr>Why was the Health Career Access Program established?</vt:lpstr>
      <vt:lpstr>Your health care support worker position</vt:lpstr>
      <vt:lpstr>Here is how it works</vt:lpstr>
      <vt:lpstr>Health care support worker (HCSW) role</vt:lpstr>
      <vt:lpstr>Health Care Support Worker Can/Cannot Do List</vt:lpstr>
      <vt:lpstr> </vt:lpstr>
      <vt:lpstr>PowerPoint Presentation</vt:lpstr>
      <vt:lpstr>You will improve the quality of life of residents</vt:lpstr>
      <vt:lpstr>Information about your health care assistant (HCA) schooling</vt:lpstr>
      <vt:lpstr>Your pay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Support Worker Site Orientation</dc:title>
  <dc:creator>Faye White</dc:creator>
  <cp:lastModifiedBy>Alldred, Darlene [FH]</cp:lastModifiedBy>
  <cp:revision>53</cp:revision>
  <cp:lastPrinted>2021-04-22T18:49:26Z</cp:lastPrinted>
  <dcterms:created xsi:type="dcterms:W3CDTF">2021-04-21T20:00:12Z</dcterms:created>
  <dcterms:modified xsi:type="dcterms:W3CDTF">2021-08-12T23:08:52Z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